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80"/>
  </p:notesMasterIdLst>
  <p:sldIdLst>
    <p:sldId id="352" r:id="rId2"/>
    <p:sldId id="351" r:id="rId3"/>
    <p:sldId id="354" r:id="rId4"/>
    <p:sldId id="355" r:id="rId5"/>
    <p:sldId id="358" r:id="rId6"/>
    <p:sldId id="357" r:id="rId7"/>
    <p:sldId id="356" r:id="rId8"/>
    <p:sldId id="399" r:id="rId9"/>
    <p:sldId id="359" r:id="rId10"/>
    <p:sldId id="360" r:id="rId11"/>
    <p:sldId id="361" r:id="rId12"/>
    <p:sldId id="362" r:id="rId13"/>
    <p:sldId id="363" r:id="rId14"/>
    <p:sldId id="364" r:id="rId15"/>
    <p:sldId id="365" r:id="rId16"/>
    <p:sldId id="436" r:id="rId17"/>
    <p:sldId id="437" r:id="rId18"/>
    <p:sldId id="366" r:id="rId19"/>
    <p:sldId id="449" r:id="rId20"/>
    <p:sldId id="447" r:id="rId21"/>
    <p:sldId id="448" r:id="rId22"/>
    <p:sldId id="438" r:id="rId23"/>
    <p:sldId id="370" r:id="rId24"/>
    <p:sldId id="371" r:id="rId25"/>
    <p:sldId id="372" r:id="rId26"/>
    <p:sldId id="373" r:id="rId27"/>
    <p:sldId id="374" r:id="rId28"/>
    <p:sldId id="375" r:id="rId29"/>
    <p:sldId id="376" r:id="rId30"/>
    <p:sldId id="439" r:id="rId31"/>
    <p:sldId id="440" r:id="rId32"/>
    <p:sldId id="432" r:id="rId33"/>
    <p:sldId id="433" r:id="rId34"/>
    <p:sldId id="435" r:id="rId35"/>
    <p:sldId id="445" r:id="rId36"/>
    <p:sldId id="377" r:id="rId37"/>
    <p:sldId id="378" r:id="rId38"/>
    <p:sldId id="379" r:id="rId39"/>
    <p:sldId id="380" r:id="rId40"/>
    <p:sldId id="381" r:id="rId41"/>
    <p:sldId id="382" r:id="rId42"/>
    <p:sldId id="383" r:id="rId43"/>
    <p:sldId id="384" r:id="rId44"/>
    <p:sldId id="385" r:id="rId45"/>
    <p:sldId id="441" r:id="rId46"/>
    <p:sldId id="386" r:id="rId47"/>
    <p:sldId id="387" r:id="rId48"/>
    <p:sldId id="388" r:id="rId49"/>
    <p:sldId id="389" r:id="rId50"/>
    <p:sldId id="390" r:id="rId51"/>
    <p:sldId id="391" r:id="rId52"/>
    <p:sldId id="392" r:id="rId53"/>
    <p:sldId id="393" r:id="rId54"/>
    <p:sldId id="394" r:id="rId55"/>
    <p:sldId id="442" r:id="rId56"/>
    <p:sldId id="395" r:id="rId57"/>
    <p:sldId id="396" r:id="rId58"/>
    <p:sldId id="397" r:id="rId59"/>
    <p:sldId id="443" r:id="rId60"/>
    <p:sldId id="398" r:id="rId61"/>
    <p:sldId id="400" r:id="rId62"/>
    <p:sldId id="401" r:id="rId63"/>
    <p:sldId id="402" r:id="rId64"/>
    <p:sldId id="444"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46" r:id="rId78"/>
    <p:sldId id="415"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0"/>
    <p:restoredTop sz="93745"/>
  </p:normalViewPr>
  <p:slideViewPr>
    <p:cSldViewPr snapToGrid="0" snapToObjects="1">
      <p:cViewPr varScale="1">
        <p:scale>
          <a:sx n="200" d="100"/>
          <a:sy n="200" d="100"/>
        </p:scale>
        <p:origin x="92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4/6/18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a:t>
            </a:fld>
            <a:endParaRPr lang="en-US"/>
          </a:p>
        </p:txBody>
      </p:sp>
    </p:spTree>
    <p:extLst>
      <p:ext uri="{BB962C8B-B14F-4D97-AF65-F5344CB8AC3E}">
        <p14:creationId xmlns:p14="http://schemas.microsoft.com/office/powerpoint/2010/main" val="1873326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12</a:t>
            </a:fld>
            <a:endParaRPr lang="en-US"/>
          </a:p>
        </p:txBody>
      </p:sp>
    </p:spTree>
    <p:extLst>
      <p:ext uri="{BB962C8B-B14F-4D97-AF65-F5344CB8AC3E}">
        <p14:creationId xmlns:p14="http://schemas.microsoft.com/office/powerpoint/2010/main" val="206680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56</a:t>
            </a:fld>
            <a:endParaRPr lang="en-US"/>
          </a:p>
        </p:txBody>
      </p:sp>
    </p:spTree>
    <p:extLst>
      <p:ext uri="{BB962C8B-B14F-4D97-AF65-F5344CB8AC3E}">
        <p14:creationId xmlns:p14="http://schemas.microsoft.com/office/powerpoint/2010/main" val="3514221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77</a:t>
            </a:fld>
            <a:endParaRPr lang="en-US"/>
          </a:p>
        </p:txBody>
      </p:sp>
    </p:spTree>
    <p:extLst>
      <p:ext uri="{BB962C8B-B14F-4D97-AF65-F5344CB8AC3E}">
        <p14:creationId xmlns:p14="http://schemas.microsoft.com/office/powerpoint/2010/main" val="1800875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4/6/18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4/6/18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4/6/18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4/6/18</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6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6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6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6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6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6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6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7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7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7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7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Curve Fitting and Interpolation</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6</a:t>
            </a:r>
          </a:p>
        </p:txBody>
      </p:sp>
    </p:spTree>
    <p:extLst>
      <p:ext uri="{BB962C8B-B14F-4D97-AF65-F5344CB8AC3E}">
        <p14:creationId xmlns:p14="http://schemas.microsoft.com/office/powerpoint/2010/main" val="172290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b="1" i="1"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A way to circumvent this problem is to make the overall error equal to the sum of the absolute values of the residuals: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This can be a useful approach but it cannot be used to obtain the values of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This is because the measure is not unique meaning that for the same set of data points there can be several functions that give the same overall error.</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1527"/>
                </a:stretch>
              </a:blipFill>
            </p:spPr>
            <p:txBody>
              <a:bodyPr/>
              <a:lstStyle/>
              <a:p>
                <a:r>
                  <a:rPr lang="en-US">
                    <a:noFill/>
                  </a:rPr>
                  <a:t> </a:t>
                </a:r>
              </a:p>
            </p:txBody>
          </p:sp>
        </mc:Fallback>
      </mc:AlternateContent>
      <p:pic>
        <p:nvPicPr>
          <p:cNvPr id="5" name="Picture 2" descr="\\172.16.3.215\data4\Graphics\Powerpoint\WILEY WORK\GILAT\Final Files\ch06\gilat_3e_eq_06_04.jpg"/>
          <p:cNvPicPr>
            <a:picLocks noChangeAspect="1" noChangeArrowheads="1"/>
          </p:cNvPicPr>
          <p:nvPr/>
        </p:nvPicPr>
        <p:blipFill>
          <a:blip r:embed="rId3" cstate="print"/>
          <a:stretch>
            <a:fillRect/>
          </a:stretch>
        </p:blipFill>
        <p:spPr bwMode="auto">
          <a:xfrm>
            <a:off x="555413" y="2585380"/>
            <a:ext cx="5648960" cy="641560"/>
          </a:xfrm>
          <a:prstGeom prst="rect">
            <a:avLst/>
          </a:prstGeom>
          <a:noFill/>
        </p:spPr>
      </p:pic>
    </p:spTree>
    <p:extLst>
      <p:ext uri="{BB962C8B-B14F-4D97-AF65-F5344CB8AC3E}">
        <p14:creationId xmlns:p14="http://schemas.microsoft.com/office/powerpoint/2010/main" val="1751602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A definition for the overall error </a:t>
                </a:r>
                <a14:m>
                  <m:oMath xmlns:m="http://schemas.openxmlformats.org/officeDocument/2006/math">
                    <m:r>
                      <a:rPr lang="en-GB" sz="2000" b="0" i="1" smtClean="0">
                        <a:latin typeface="Cambria Math" charset="0"/>
                        <a:cs typeface="Arial"/>
                      </a:rPr>
                      <m:t>𝐸</m:t>
                    </m:r>
                  </m:oMath>
                </a14:m>
                <a:r>
                  <a:rPr lang="en-US" sz="2000" dirty="0">
                    <a:latin typeface="Arial"/>
                    <a:cs typeface="Arial"/>
                  </a:rPr>
                  <a:t> that gives a good measure of the total error and can also be used to obtain a unique linear function that gives the best fit (i.e. the smallest total error) is obtained by making </a:t>
                </a:r>
                <a14:m>
                  <m:oMath xmlns:m="http://schemas.openxmlformats.org/officeDocument/2006/math">
                    <m:r>
                      <a:rPr lang="en-GB" sz="2000" b="0" i="1" smtClean="0">
                        <a:latin typeface="Cambria Math" charset="0"/>
                        <a:cs typeface="Arial"/>
                      </a:rPr>
                      <m:t>𝐸</m:t>
                    </m:r>
                  </m:oMath>
                </a14:m>
                <a:r>
                  <a:rPr lang="en-US" sz="2000" dirty="0">
                    <a:latin typeface="Arial"/>
                    <a:cs typeface="Arial"/>
                  </a:rPr>
                  <a:t> equal to the sum of the squares of the residuals: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r>
                  <a:rPr lang="en-US" sz="2000" dirty="0">
                    <a:latin typeface="Arial" charset="0"/>
                    <a:ea typeface="Arial" charset="0"/>
                    <a:cs typeface="Arial" charset="0"/>
                  </a:rPr>
                  <a:t>With this approach the overall error is a positive number (positive and negative residuals do not cancel each other). Also larger errors have a relatively larger effect on the total error.</a:t>
                </a:r>
              </a:p>
              <a:p>
                <a:pPr marL="45720" indent="0">
                  <a:buNone/>
                </a:pPr>
                <a:r>
                  <a:rPr lang="en-US" sz="2000" dirty="0">
                    <a:latin typeface="Arial" charset="0"/>
                    <a:ea typeface="Arial" charset="0"/>
                    <a:cs typeface="Arial" charset="0"/>
                  </a:rPr>
                  <a:t>We now use this approach to determine the unique line that best fits the data (i.e. gives the smallest overall error).</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509"/>
                </a:stretch>
              </a:blipFill>
            </p:spPr>
            <p:txBody>
              <a:bodyPr/>
              <a:lstStyle/>
              <a:p>
                <a:r>
                  <a:rPr lang="en-US">
                    <a:noFill/>
                  </a:rPr>
                  <a:t> </a:t>
                </a:r>
              </a:p>
            </p:txBody>
          </p:sp>
        </mc:Fallback>
      </mc:AlternateContent>
      <p:pic>
        <p:nvPicPr>
          <p:cNvPr id="4" name="Picture 2" descr="\\172.16.3.215\data4\Graphics\Powerpoint\WILEY WORK\GILAT\Final Files\ch06\gilat_3e_eq_06_05.jpg"/>
          <p:cNvPicPr>
            <a:picLocks noChangeAspect="1" noChangeArrowheads="1"/>
          </p:cNvPicPr>
          <p:nvPr/>
        </p:nvPicPr>
        <p:blipFill>
          <a:blip r:embed="rId3" cstate="print"/>
          <a:stretch>
            <a:fillRect/>
          </a:stretch>
        </p:blipFill>
        <p:spPr bwMode="auto">
          <a:xfrm>
            <a:off x="582506" y="2801111"/>
            <a:ext cx="5581227" cy="741506"/>
          </a:xfrm>
          <a:prstGeom prst="rect">
            <a:avLst/>
          </a:prstGeom>
          <a:noFill/>
        </p:spPr>
      </p:pic>
    </p:spTree>
    <p:extLst>
      <p:ext uri="{BB962C8B-B14F-4D97-AF65-F5344CB8AC3E}">
        <p14:creationId xmlns:p14="http://schemas.microsoft.com/office/powerpoint/2010/main" val="1243356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Linear Least Squares Regression:</a:t>
                </a:r>
              </a:p>
              <a:p>
                <a:pPr marL="45720" indent="0">
                  <a:buNone/>
                </a:pPr>
                <a:endParaRPr lang="en-US" sz="2000" dirty="0">
                  <a:latin typeface="Arial"/>
                  <a:cs typeface="Arial"/>
                </a:endParaRPr>
              </a:p>
              <a:p>
                <a:pPr marL="45720" indent="0">
                  <a:buNone/>
                </a:pPr>
                <a:r>
                  <a:rPr lang="en-US" sz="2000" dirty="0">
                    <a:latin typeface="Arial"/>
                    <a:cs typeface="Arial"/>
                  </a:rPr>
                  <a:t>This is a procedure that allows one to determine the line of best fit for a given set of data points. From Equation (6.5) we have the following expression for the overall error:</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All the values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oMath>
                </a14:m>
                <a:r>
                  <a:rPr lang="en-US" sz="2000" dirty="0">
                    <a:latin typeface="Arial"/>
                    <a:cs typeface="Arial"/>
                  </a:rPr>
                  <a:t> are known (by experiment) and so Equation (6.6)</a:t>
                </a:r>
              </a:p>
              <a:p>
                <a:pPr marL="45720" indent="0">
                  <a:buNone/>
                </a:pPr>
                <a:r>
                  <a:rPr lang="en-US" sz="2000" dirty="0">
                    <a:latin typeface="Arial"/>
                    <a:cs typeface="Arial"/>
                  </a:rPr>
                  <a:t>is a non-linear function of the two variables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We now find the values of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r>
                      <a:rPr lang="en-GB" sz="2000" b="0" i="0" smtClean="0">
                        <a:latin typeface="Cambria Math" charset="0"/>
                        <a:cs typeface="Arial"/>
                      </a:rPr>
                      <m:t> </m:t>
                    </m:r>
                  </m:oMath>
                </a14:m>
                <a:r>
                  <a:rPr lang="en-US" sz="2000" dirty="0">
                    <a:latin typeface="Arial"/>
                    <a:cs typeface="Arial"/>
                  </a:rPr>
                  <a:t>for which </a:t>
                </a:r>
                <a14:m>
                  <m:oMath xmlns:m="http://schemas.openxmlformats.org/officeDocument/2006/math">
                    <m:r>
                      <a:rPr lang="en-GB" sz="2000" b="0" i="1" smtClean="0">
                        <a:latin typeface="Cambria Math" charset="0"/>
                        <a:cs typeface="Arial"/>
                      </a:rPr>
                      <m:t>𝐸</m:t>
                    </m:r>
                  </m:oMath>
                </a14:m>
                <a:r>
                  <a:rPr lang="en-US" sz="2000" dirty="0">
                    <a:latin typeface="Arial"/>
                    <a:cs typeface="Arial"/>
                  </a:rPr>
                  <a:t> is a minimum. This is done by taking the partial derivatives of </a:t>
                </a:r>
                <a14:m>
                  <m:oMath xmlns:m="http://schemas.openxmlformats.org/officeDocument/2006/math">
                    <m:r>
                      <a:rPr lang="en-GB" sz="2000" i="1">
                        <a:latin typeface="Cambria Math" charset="0"/>
                        <a:cs typeface="Arial"/>
                      </a:rPr>
                      <m:t>𝐸</m:t>
                    </m:r>
                  </m:oMath>
                </a14:m>
                <a:r>
                  <a:rPr lang="en-US" sz="2000" dirty="0">
                    <a:latin typeface="Arial"/>
                    <a:cs typeface="Arial"/>
                  </a:rPr>
                  <a:t> </a:t>
                </a:r>
                <a:r>
                  <a:rPr lang="en-US" sz="2000" dirty="0" err="1">
                    <a:latin typeface="Arial"/>
                    <a:cs typeface="Arial"/>
                  </a:rPr>
                  <a:t>w.r.t</a:t>
                </a:r>
                <a:r>
                  <a:rPr lang="en-US" sz="2000" dirty="0">
                    <a:latin typeface="Arial"/>
                    <a:cs typeface="Arial"/>
                  </a:rPr>
                  <a:t>.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oMath>
                </a14:m>
                <a:r>
                  <a:rPr lang="en-US" sz="2000" dirty="0">
                    <a:latin typeface="Arial"/>
                    <a:cs typeface="Arial"/>
                  </a:rPr>
                  <a:t> and setting them to zero – we know that there is no maximum for </a:t>
                </a:r>
                <a14:m>
                  <m:oMath xmlns:m="http://schemas.openxmlformats.org/officeDocument/2006/math">
                    <m:r>
                      <a:rPr lang="en-GB" sz="2000" i="1">
                        <a:latin typeface="Cambria Math" charset="0"/>
                        <a:cs typeface="Arial"/>
                      </a:rPr>
                      <m:t>𝐸</m:t>
                    </m:r>
                  </m:oMath>
                </a14:m>
                <a:r>
                  <a:rPr lang="en-US" sz="2000" dirty="0">
                    <a:latin typeface="Arial"/>
                    <a:cs typeface="Arial"/>
                  </a:rPr>
                  <a:t>!</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3"/>
                <a:stretch>
                  <a:fillRect l="-218" r="-727"/>
                </a:stretch>
              </a:blipFill>
            </p:spPr>
            <p:txBody>
              <a:bodyPr/>
              <a:lstStyle/>
              <a:p>
                <a:r>
                  <a:rPr lang="en-US">
                    <a:noFill/>
                  </a:rPr>
                  <a:t> </a:t>
                </a:r>
              </a:p>
            </p:txBody>
          </p:sp>
        </mc:Fallback>
      </mc:AlternateContent>
      <p:pic>
        <p:nvPicPr>
          <p:cNvPr id="4" name="Picture 2" descr="\\172.16.3.215\data4\Graphics\Powerpoint\WILEY WORK\GILAT\Final Files\ch06\gilat_3e_eq_06_06.jpg"/>
          <p:cNvPicPr>
            <a:picLocks noChangeAspect="1" noChangeArrowheads="1"/>
          </p:cNvPicPr>
          <p:nvPr/>
        </p:nvPicPr>
        <p:blipFill>
          <a:blip r:embed="rId4" cstate="print"/>
          <a:stretch>
            <a:fillRect/>
          </a:stretch>
        </p:blipFill>
        <p:spPr bwMode="auto">
          <a:xfrm>
            <a:off x="541867" y="3266101"/>
            <a:ext cx="5628640" cy="679457"/>
          </a:xfrm>
          <a:prstGeom prst="rect">
            <a:avLst/>
          </a:prstGeom>
          <a:noFill/>
        </p:spPr>
      </p:pic>
    </p:spTree>
    <p:extLst>
      <p:ext uri="{BB962C8B-B14F-4D97-AF65-F5344CB8AC3E}">
        <p14:creationId xmlns:p14="http://schemas.microsoft.com/office/powerpoint/2010/main" val="129397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This yields two simultaneous equations in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oMath>
                </a14:m>
                <a:r>
                  <a:rPr lang="en-US" sz="2000" dirty="0">
                    <a:latin typeface="Arial"/>
                    <a:cs typeface="Arial"/>
                  </a:rPr>
                  <a:t>:</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07.jpg"/>
          <p:cNvPicPr>
            <a:picLocks noChangeAspect="1" noChangeArrowheads="1"/>
          </p:cNvPicPr>
          <p:nvPr/>
        </p:nvPicPr>
        <p:blipFill>
          <a:blip r:embed="rId3" cstate="print"/>
          <a:stretch>
            <a:fillRect/>
          </a:stretch>
        </p:blipFill>
        <p:spPr bwMode="auto">
          <a:xfrm>
            <a:off x="589279" y="1384422"/>
            <a:ext cx="5858933" cy="661222"/>
          </a:xfrm>
          <a:prstGeom prst="rect">
            <a:avLst/>
          </a:prstGeom>
          <a:noFill/>
        </p:spPr>
      </p:pic>
      <p:pic>
        <p:nvPicPr>
          <p:cNvPr id="5" name="Picture 2" descr="\\172.16.3.215\data4\Graphics\Powerpoint\WILEY WORK\GILAT\Final Files\ch06\gilat_3e_eq_06_08.jpg"/>
          <p:cNvPicPr>
            <a:picLocks noChangeAspect="1" noChangeArrowheads="1"/>
          </p:cNvPicPr>
          <p:nvPr/>
        </p:nvPicPr>
        <p:blipFill>
          <a:blip r:embed="rId4" cstate="print"/>
          <a:stretch>
            <a:fillRect/>
          </a:stretch>
        </p:blipFill>
        <p:spPr bwMode="auto">
          <a:xfrm>
            <a:off x="589279" y="2365892"/>
            <a:ext cx="5899573" cy="695306"/>
          </a:xfrm>
          <a:prstGeom prst="rect">
            <a:avLst/>
          </a:prstGeom>
          <a:noFill/>
        </p:spPr>
      </p:pic>
      <p:pic>
        <p:nvPicPr>
          <p:cNvPr id="6" name="Picture 2" descr="\\172.16.3.215\data4\Graphics\Powerpoint\WILEY WORK\GILAT\Final Files\ch06\gilat_3e_eq_06_09.jpg"/>
          <p:cNvPicPr>
            <a:picLocks noChangeAspect="1" noChangeArrowheads="1"/>
          </p:cNvPicPr>
          <p:nvPr/>
        </p:nvPicPr>
        <p:blipFill>
          <a:blip r:embed="rId5" cstate="print"/>
          <a:stretch>
            <a:fillRect/>
          </a:stretch>
        </p:blipFill>
        <p:spPr bwMode="auto">
          <a:xfrm>
            <a:off x="589279" y="4378622"/>
            <a:ext cx="5527040" cy="726410"/>
          </a:xfrm>
          <a:prstGeom prst="rect">
            <a:avLst/>
          </a:prstGeom>
          <a:noFill/>
        </p:spPr>
      </p:pic>
      <p:pic>
        <p:nvPicPr>
          <p:cNvPr id="7" name="Picture 2" descr="\\172.16.3.215\data4\Graphics\Powerpoint\WILEY WORK\GILAT\Final Files\ch06\gilat_3e_eq_06_10.jpg"/>
          <p:cNvPicPr>
            <a:picLocks noChangeAspect="1" noChangeArrowheads="1"/>
          </p:cNvPicPr>
          <p:nvPr/>
        </p:nvPicPr>
        <p:blipFill>
          <a:blip r:embed="rId6" cstate="print"/>
          <a:stretch>
            <a:fillRect/>
          </a:stretch>
        </p:blipFill>
        <p:spPr bwMode="auto">
          <a:xfrm>
            <a:off x="589279" y="5441019"/>
            <a:ext cx="6373314" cy="778454"/>
          </a:xfrm>
          <a:prstGeom prst="rect">
            <a:avLst/>
          </a:prstGeom>
          <a:noFill/>
        </p:spPr>
      </p:pic>
    </p:spTree>
    <p:extLst>
      <p:ext uri="{BB962C8B-B14F-4D97-AF65-F5344CB8AC3E}">
        <p14:creationId xmlns:p14="http://schemas.microsoft.com/office/powerpoint/2010/main" val="471002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Solving these simultaneous equations for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oMath>
                </a14:m>
                <a:r>
                  <a:rPr lang="en-US" sz="2000" dirty="0">
                    <a:latin typeface="Arial"/>
                    <a:cs typeface="Arial"/>
                  </a:rPr>
                  <a:t> yields: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and</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11.jpg"/>
          <p:cNvPicPr>
            <a:picLocks noChangeAspect="1" noChangeArrowheads="1"/>
          </p:cNvPicPr>
          <p:nvPr/>
        </p:nvPicPr>
        <p:blipFill>
          <a:blip r:embed="rId3" cstate="print"/>
          <a:stretch>
            <a:fillRect/>
          </a:stretch>
        </p:blipFill>
        <p:spPr bwMode="auto">
          <a:xfrm>
            <a:off x="589281" y="1971253"/>
            <a:ext cx="5458180" cy="1465911"/>
          </a:xfrm>
          <a:prstGeom prst="rect">
            <a:avLst/>
          </a:prstGeom>
          <a:noFill/>
        </p:spPr>
      </p:pic>
      <p:pic>
        <p:nvPicPr>
          <p:cNvPr id="5" name="Picture 2" descr="\\172.16.3.215\data4\Graphics\Powerpoint\WILEY WORK\GILAT\Final Files\ch06\gilat_3e_eq_06_12.jpg"/>
          <p:cNvPicPr>
            <a:picLocks noChangeAspect="1" noChangeArrowheads="1"/>
          </p:cNvPicPr>
          <p:nvPr/>
        </p:nvPicPr>
        <p:blipFill>
          <a:blip r:embed="rId4" cstate="print"/>
          <a:stretch>
            <a:fillRect/>
          </a:stretch>
        </p:blipFill>
        <p:spPr bwMode="auto">
          <a:xfrm>
            <a:off x="589281" y="4439580"/>
            <a:ext cx="5954023" cy="1548046"/>
          </a:xfrm>
          <a:prstGeom prst="rect">
            <a:avLst/>
          </a:prstGeom>
          <a:noFill/>
        </p:spPr>
      </p:pic>
    </p:spTree>
    <p:extLst>
      <p:ext uri="{BB962C8B-B14F-4D97-AF65-F5344CB8AC3E}">
        <p14:creationId xmlns:p14="http://schemas.microsoft.com/office/powerpoint/2010/main" val="166163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Since the summations are the same in Equations (6.11) and (6.12) it is convenient to perform these summations first and then substitute the results into the equations: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Then:</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charset="0"/>
                    <a:ea typeface="Arial" charset="0"/>
                    <a:cs typeface="Arial" charset="0"/>
                  </a:rPr>
                  <a:t>Then </a:t>
                </a:r>
                <a14:m>
                  <m:oMath xmlns:m="http://schemas.openxmlformats.org/officeDocument/2006/math">
                    <m:r>
                      <a:rPr lang="en-GB" sz="2000" b="0" i="1" smtClean="0">
                        <a:latin typeface="Cambria Math" charset="0"/>
                        <a:ea typeface="Arial" charset="0"/>
                        <a:cs typeface="Arial" charset="0"/>
                      </a:rPr>
                      <m:t>𝑦</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𝑎</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𝑎</m:t>
                        </m:r>
                      </m:e>
                      <m:sub>
                        <m:r>
                          <a:rPr lang="en-GB" sz="2000" b="0" i="1" smtClean="0">
                            <a:latin typeface="Cambria Math" charset="0"/>
                            <a:ea typeface="Arial" charset="0"/>
                            <a:cs typeface="Arial" charset="0"/>
                          </a:rPr>
                          <m:t>0</m:t>
                        </m:r>
                      </m:sub>
                    </m:sSub>
                  </m:oMath>
                </a14:m>
                <a:r>
                  <a:rPr lang="en-US" sz="2000" dirty="0">
                    <a:latin typeface="Arial" charset="0"/>
                    <a:ea typeface="Arial" charset="0"/>
                    <a:cs typeface="Arial" charset="0"/>
                  </a:rPr>
                  <a:t> is the line of best fit for the given data points in a least squares sense.</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13.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582506" y="2496313"/>
            <a:ext cx="6692053" cy="602284"/>
          </a:xfrm>
          <a:prstGeom prst="rect">
            <a:avLst/>
          </a:prstGeom>
          <a:noFill/>
        </p:spPr>
      </p:pic>
      <p:pic>
        <p:nvPicPr>
          <p:cNvPr id="5" name="Picture 2" descr="\\172.16.3.215\data4\Graphics\Powerpoint\WILEY WORK\GILAT\Final Files\ch06\gilat_3e_eq_06_14.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82506" y="4216061"/>
            <a:ext cx="6868160" cy="804556"/>
          </a:xfrm>
          <a:prstGeom prst="rect">
            <a:avLst/>
          </a:prstGeom>
          <a:noFill/>
        </p:spPr>
      </p:pic>
    </p:spTree>
    <p:extLst>
      <p:ext uri="{BB962C8B-B14F-4D97-AF65-F5344CB8AC3E}">
        <p14:creationId xmlns:p14="http://schemas.microsoft.com/office/powerpoint/2010/main" val="174117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Example:</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45630" r="12302" b="13482"/>
          <a:stretch/>
        </p:blipFill>
        <p:spPr>
          <a:xfrm>
            <a:off x="113949" y="1158240"/>
            <a:ext cx="4375574" cy="280416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081" t="8691" r="6126" b="9234"/>
          <a:stretch/>
        </p:blipFill>
        <p:spPr>
          <a:xfrm>
            <a:off x="4605794" y="1158240"/>
            <a:ext cx="4375573" cy="5628641"/>
          </a:xfrm>
          <a:prstGeom prst="rect">
            <a:avLst/>
          </a:prstGeom>
        </p:spPr>
      </p:pic>
    </p:spTree>
    <p:extLst>
      <p:ext uri="{BB962C8B-B14F-4D97-AF65-F5344CB8AC3E}">
        <p14:creationId xmlns:p14="http://schemas.microsoft.com/office/powerpoint/2010/main" val="1290190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Example:</a:t>
            </a: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8592" r="12672" b="9235"/>
          <a:stretch/>
        </p:blipFill>
        <p:spPr>
          <a:xfrm>
            <a:off x="2428167" y="900853"/>
            <a:ext cx="4355254" cy="5635413"/>
          </a:xfrm>
          <a:prstGeom prst="rect">
            <a:avLst/>
          </a:prstGeom>
        </p:spPr>
      </p:pic>
    </p:spTree>
    <p:extLst>
      <p:ext uri="{BB962C8B-B14F-4D97-AF65-F5344CB8AC3E}">
        <p14:creationId xmlns:p14="http://schemas.microsoft.com/office/powerpoint/2010/main" val="2116226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fontScale="92500" lnSpcReduction="10000"/>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Nonlinear Equation by writing the Equation in Linear Form:</a:t>
                </a:r>
              </a:p>
              <a:p>
                <a:pPr marL="45720" indent="0">
                  <a:buNone/>
                </a:pPr>
                <a:endParaRPr lang="en-US" sz="2000" b="1" i="1" dirty="0">
                  <a:latin typeface="Arial"/>
                  <a:cs typeface="Arial"/>
                </a:endParaRPr>
              </a:p>
              <a:p>
                <a:pPr marL="45720" indent="0">
                  <a:buNone/>
                </a:pPr>
                <a:r>
                  <a:rPr lang="en-US" sz="2000" dirty="0">
                    <a:latin typeface="Arial"/>
                    <a:cs typeface="Arial"/>
                  </a:rPr>
                  <a:t>Many times the relationship between quantities in science and engineering is nonlinear. For example consider the case of an RC circuit that is switched in at </a:t>
                </a:r>
                <a14:m>
                  <m:oMath xmlns:m="http://schemas.openxmlformats.org/officeDocument/2006/math">
                    <m:r>
                      <a:rPr lang="en-GB" sz="2000" b="0" i="1" smtClean="0">
                        <a:latin typeface="Cambria Math" charset="0"/>
                        <a:cs typeface="Arial"/>
                      </a:rPr>
                      <m:t>𝑡</m:t>
                    </m:r>
                    <m:r>
                      <a:rPr lang="en-GB" sz="2000" b="0" i="1" smtClean="0">
                        <a:latin typeface="Cambria Math" charset="0"/>
                        <a:cs typeface="Arial"/>
                      </a:rPr>
                      <m:t>=0</m:t>
                    </m:r>
                  </m:oMath>
                </a14:m>
                <a:r>
                  <a:rPr lang="en-US" sz="2000" dirty="0">
                    <a:latin typeface="Arial"/>
                    <a:cs typeface="Arial"/>
                  </a:rPr>
                  <a:t>.</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br>
                  <a:rPr lang="en-US" sz="2000" dirty="0">
                    <a:latin typeface="Arial"/>
                    <a:cs typeface="Arial"/>
                  </a:rPr>
                </a:b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Electrical current flows and the capacitor charges up (causing the voltage across it to increase) and the capacitor voltage then levels off approaching the supply voltage. The electrical current decreases to zero.</a:t>
                </a:r>
              </a:p>
              <a:p>
                <a:pPr marL="45720" indent="0">
                  <a:buNone/>
                </a:pPr>
                <a:br>
                  <a:rPr lang="en-US" sz="2000" dirty="0">
                    <a:latin typeface="Arial"/>
                    <a:cs typeface="Arial"/>
                  </a:rPr>
                </a:b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145" r="-945"/>
                </a:stretch>
              </a:blipFill>
            </p:spPr>
            <p:txBody>
              <a:bodyPr/>
              <a:lstStyle/>
              <a:p>
                <a:r>
                  <a:rPr lang="en-US">
                    <a:noFill/>
                  </a:rPr>
                  <a:t> </a:t>
                </a:r>
              </a:p>
            </p:txBody>
          </p:sp>
        </mc:Fallback>
      </mc:AlternateContent>
      <p:pic>
        <p:nvPicPr>
          <p:cNvPr id="4" name="Picture 2" descr="\\172.16.3.215\data4\Graphics\Powerpoint\WILEY WORK\GILAT\Final Files\ch06\gilat_3e_fig_06_8.jpg"/>
          <p:cNvPicPr>
            <a:picLocks noChangeAspect="1" noChangeArrowheads="1"/>
          </p:cNvPicPr>
          <p:nvPr/>
        </p:nvPicPr>
        <p:blipFill>
          <a:blip r:embed="rId3" cstate="print"/>
          <a:srcRect/>
          <a:stretch>
            <a:fillRect/>
          </a:stretch>
        </p:blipFill>
        <p:spPr bwMode="auto">
          <a:xfrm>
            <a:off x="1374987" y="2460088"/>
            <a:ext cx="5850506" cy="2102526"/>
          </a:xfrm>
          <a:prstGeom prst="rect">
            <a:avLst/>
          </a:prstGeom>
          <a:noFill/>
        </p:spPr>
      </p:pic>
    </p:spTree>
    <p:extLst>
      <p:ext uri="{BB962C8B-B14F-4D97-AF65-F5344CB8AC3E}">
        <p14:creationId xmlns:p14="http://schemas.microsoft.com/office/powerpoint/2010/main" val="112217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At </a:t>
                </a:r>
                <a14:m>
                  <m:oMath xmlns:m="http://schemas.openxmlformats.org/officeDocument/2006/math">
                    <m:r>
                      <a:rPr lang="en-GB" sz="2000" i="1">
                        <a:latin typeface="Cambria Math" charset="0"/>
                        <a:ea typeface="Arial" charset="0"/>
                        <a:cs typeface="Arial" charset="0"/>
                      </a:rPr>
                      <m:t>𝑡</m:t>
                    </m:r>
                    <m:r>
                      <a:rPr lang="en-GB" sz="2000" i="1">
                        <a:latin typeface="Cambria Math" charset="0"/>
                        <a:ea typeface="Arial" charset="0"/>
                        <a:cs typeface="Arial" charset="0"/>
                      </a:rPr>
                      <m:t>=0</m:t>
                    </m:r>
                  </m:oMath>
                </a14:m>
                <a:r>
                  <a:rPr lang="en-US" sz="2000" b="1" i="1" dirty="0">
                    <a:latin typeface="Arial" charset="0"/>
                    <a:ea typeface="Arial" charset="0"/>
                    <a:cs typeface="Arial" charset="0"/>
                  </a:rPr>
                  <a:t> </a:t>
                </a:r>
                <a:r>
                  <a:rPr lang="en-US" sz="2000" dirty="0">
                    <a:latin typeface="Arial" charset="0"/>
                    <a:ea typeface="Arial" charset="0"/>
                    <a:cs typeface="Arial" charset="0"/>
                  </a:rPr>
                  <a:t>the maximum electrical current flows (because the capacitor is uncharged) and consequently the voltage across the resistor is at its maximum (</a:t>
                </a:r>
                <a14:m>
                  <m:oMath xmlns:m="http://schemas.openxmlformats.org/officeDocument/2006/math">
                    <m:r>
                      <a:rPr lang="en-GB" sz="2000" i="1">
                        <a:latin typeface="Cambria Math" charset="0"/>
                        <a:ea typeface="Arial" charset="0"/>
                        <a:cs typeface="Arial" charset="0"/>
                      </a:rPr>
                      <m:t>𝑉</m:t>
                    </m:r>
                    <m:r>
                      <a:rPr lang="en-GB" sz="2000" i="1">
                        <a:latin typeface="Cambria Math" charset="0"/>
                        <a:ea typeface="Arial" charset="0"/>
                        <a:cs typeface="Arial" charset="0"/>
                      </a:rPr>
                      <m:t>=</m:t>
                    </m:r>
                    <m:r>
                      <a:rPr lang="en-GB" sz="2000" i="1">
                        <a:latin typeface="Cambria Math" charset="0"/>
                        <a:ea typeface="Arial" charset="0"/>
                        <a:cs typeface="Arial" charset="0"/>
                      </a:rPr>
                      <m:t>𝐼𝑅</m:t>
                    </m:r>
                  </m:oMath>
                </a14:m>
                <a:r>
                  <a:rPr lang="en-US" sz="2000" dirty="0">
                    <a:latin typeface="Arial" charset="0"/>
                    <a:ea typeface="Arial" charset="0"/>
                    <a:cs typeface="Arial" charset="0"/>
                  </a:rPr>
                  <a:t>). The voltage across the resistor at </a:t>
                </a:r>
                <a14:m>
                  <m:oMath xmlns:m="http://schemas.openxmlformats.org/officeDocument/2006/math">
                    <m:r>
                      <a:rPr lang="en-GB" sz="2000" i="1">
                        <a:latin typeface="Cambria Math" charset="0"/>
                        <a:ea typeface="Arial" charset="0"/>
                        <a:cs typeface="Arial" charset="0"/>
                      </a:rPr>
                      <m:t>𝑡</m:t>
                    </m:r>
                    <m:r>
                      <a:rPr lang="en-GB" sz="2000" i="1">
                        <a:latin typeface="Cambria Math" charset="0"/>
                        <a:ea typeface="Arial" charset="0"/>
                        <a:cs typeface="Arial" charset="0"/>
                      </a:rPr>
                      <m:t>=0</m:t>
                    </m:r>
                  </m:oMath>
                </a14:m>
                <a:r>
                  <a:rPr lang="en-US" sz="2000" dirty="0">
                    <a:latin typeface="Arial" charset="0"/>
                    <a:ea typeface="Arial" charset="0"/>
                    <a:cs typeface="Arial" charset="0"/>
                  </a:rPr>
                  <a:t> equals the supply voltage and it decreases to zero as the capacitor voltage increases until it reaches the supply voltage. After that there is no change in current or voltage in the circuit unless the switch is opened.</a:t>
                </a:r>
              </a:p>
              <a:p>
                <a:pPr marL="45720" indent="0">
                  <a:buNone/>
                </a:pPr>
                <a:endParaRPr lang="en-US" dirty="0"/>
              </a:p>
              <a:p>
                <a:pPr marL="45720" indent="0">
                  <a:buNone/>
                </a:pPr>
                <a:r>
                  <a:rPr lang="en-US" sz="2000" dirty="0">
                    <a:latin typeface="Arial" charset="0"/>
                    <a:ea typeface="Arial" charset="0"/>
                    <a:cs typeface="Arial" charset="0"/>
                  </a:rPr>
                  <a:t>It is clear from the plot that a nonlinear function will give a better fit than a linear function. </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87188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fontScale="77500" lnSpcReduction="20000"/>
          </a:bodyPr>
          <a:lstStyle/>
          <a:p>
            <a:pPr marL="45720" indent="0" algn="ctr">
              <a:buNone/>
            </a:pPr>
            <a:r>
              <a:rPr lang="en-US" sz="3200" b="1" dirty="0">
                <a:latin typeface="Arial"/>
                <a:cs typeface="Arial"/>
              </a:rPr>
              <a:t>Core Topics</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Curve fitting with a linear equation (6.2)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Curve fitting with a non-linear equation by writing the 			equation in linear form (6.3)</a:t>
            </a:r>
          </a:p>
          <a:p>
            <a:pPr marL="45720" indent="0">
              <a:buNone/>
            </a:pPr>
            <a:r>
              <a:rPr lang="en-US" sz="2000" dirty="0">
                <a:latin typeface="Arial"/>
                <a:cs typeface="Arial"/>
              </a:rPr>
              <a:t> </a:t>
            </a:r>
            <a:br>
              <a:rPr lang="en-US" sz="2000" dirty="0">
                <a:latin typeface="Arial"/>
                <a:cs typeface="Arial"/>
              </a:rPr>
            </a:br>
            <a:r>
              <a:rPr lang="en-US" sz="2000" dirty="0">
                <a:latin typeface="Arial"/>
                <a:cs typeface="Arial"/>
              </a:rPr>
              <a:t>	(iii)	Curve fitting with quadratic and higher order </a:t>
            </a:r>
            <a:br>
              <a:rPr lang="en-US" sz="2000" dirty="0">
                <a:latin typeface="Arial"/>
                <a:cs typeface="Arial"/>
              </a:rPr>
            </a:br>
            <a:r>
              <a:rPr lang="en-US" sz="2000" dirty="0">
                <a:latin typeface="Arial"/>
                <a:cs typeface="Arial"/>
              </a:rPr>
              <a:t>		polynomials (6.4)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Interpolation using a single polynomial (6.5)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Lagrange polynomials (6.5.1)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Newton’s polynomials (6.5.2) </a:t>
            </a:r>
          </a:p>
          <a:p>
            <a:pPr marL="45720" indent="0">
              <a:buNone/>
            </a:pPr>
            <a:endParaRPr lang="en-US" sz="2000" dirty="0">
              <a:latin typeface="Arial"/>
              <a:cs typeface="Arial"/>
            </a:endParaRPr>
          </a:p>
          <a:p>
            <a:pPr marL="45720" indent="0">
              <a:buNone/>
            </a:pPr>
            <a:r>
              <a:rPr lang="en-US" sz="2000" dirty="0">
                <a:latin typeface="Arial"/>
                <a:cs typeface="Arial"/>
              </a:rPr>
              <a:t>	(vii)	Piecewise (spline) interpolation (6.6)</a:t>
            </a:r>
          </a:p>
          <a:p>
            <a:pPr marL="45720" indent="0">
              <a:buNone/>
            </a:pPr>
            <a:endParaRPr lang="en-US" sz="2000" dirty="0">
              <a:latin typeface="Arial"/>
              <a:cs typeface="Arial"/>
            </a:endParaRPr>
          </a:p>
          <a:p>
            <a:pPr marL="45720" indent="0">
              <a:buNone/>
            </a:pPr>
            <a:r>
              <a:rPr lang="en-US" sz="2000" dirty="0">
                <a:latin typeface="Arial"/>
                <a:cs typeface="Arial"/>
              </a:rPr>
              <a:t>	(viii)	Use of MATLAB built-in functions for curve fitting and </a:t>
            </a:r>
            <a:br>
              <a:rPr lang="en-US" sz="2000" dirty="0">
                <a:latin typeface="Arial"/>
                <a:cs typeface="Arial"/>
              </a:rPr>
            </a:br>
            <a:r>
              <a:rPr lang="en-US" sz="2000" dirty="0">
                <a:latin typeface="Arial"/>
                <a:cs typeface="Arial"/>
              </a:rPr>
              <a:t>		interpolation (6.7)</a:t>
            </a:r>
          </a:p>
          <a:p>
            <a:pPr marL="45720" indent="0">
              <a:buNone/>
            </a:pPr>
            <a:endParaRPr lang="en-US" sz="2000" dirty="0">
              <a:latin typeface="Arial"/>
              <a:cs typeface="Arial"/>
            </a:endParaRPr>
          </a:p>
          <a:p>
            <a:pPr marL="45720" indent="0">
              <a:buNone/>
            </a:pPr>
            <a:r>
              <a:rPr lang="en-US" sz="2000" dirty="0">
                <a:latin typeface="Arial"/>
                <a:cs typeface="Arial"/>
              </a:rPr>
              <a:t>	(ix)	Curve fitting with a linear combination of nonlinear functions (6.8)</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a:t>
            </a: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00600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a:cs typeface="Arial"/>
                </a:endParaRPr>
              </a:p>
              <a:p>
                <a:pPr marL="45720" indent="0">
                  <a:buNone/>
                </a:pPr>
                <a:r>
                  <a:rPr lang="en-US" sz="2000" dirty="0">
                    <a:latin typeface="Arial"/>
                    <a:cs typeface="Arial"/>
                  </a:rPr>
                  <a:t>To write non-linear equations in linear form we take for example the power function:</a:t>
                </a:r>
              </a:p>
              <a:p>
                <a:pPr marL="45720" indent="0">
                  <a:buNone/>
                </a:pPr>
                <a14:m>
                  <m:oMathPara xmlns:m="http://schemas.openxmlformats.org/officeDocument/2006/math">
                    <m:oMathParaPr>
                      <m:jc m:val="centerGroup"/>
                    </m:oMathParaPr>
                    <m:oMath xmlns:m="http://schemas.openxmlformats.org/officeDocument/2006/math">
                      <m:r>
                        <a:rPr lang="en-GB" sz="2000" b="0" i="1" smtClean="0">
                          <a:latin typeface="Cambria Math" charset="0"/>
                          <a:cs typeface="Arial"/>
                        </a:rPr>
                        <m:t>𝑦</m:t>
                      </m:r>
                      <m:r>
                        <a:rPr lang="en-GB" sz="2000" b="0" i="1" smtClean="0">
                          <a:latin typeface="Cambria Math" charset="0"/>
                          <a:cs typeface="Arial"/>
                        </a:rPr>
                        <m:t>=</m:t>
                      </m:r>
                      <m:r>
                        <a:rPr lang="en-GB" sz="2000" b="0" i="1" smtClean="0">
                          <a:latin typeface="Cambria Math" charset="0"/>
                          <a:cs typeface="Arial"/>
                        </a:rPr>
                        <m:t>𝑏</m:t>
                      </m:r>
                      <m:sSup>
                        <m:sSupPr>
                          <m:ctrlPr>
                            <a:rPr lang="en-GB" sz="2000" b="0" i="1" smtClean="0">
                              <a:latin typeface="Cambria Math" panose="02040503050406030204" pitchFamily="18" charset="0"/>
                              <a:cs typeface="Arial"/>
                            </a:rPr>
                          </m:ctrlPr>
                        </m:sSupPr>
                        <m:e>
                          <m:r>
                            <a:rPr lang="en-GB" sz="2000" b="0" i="1" smtClean="0">
                              <a:latin typeface="Cambria Math" charset="0"/>
                              <a:cs typeface="Arial"/>
                            </a:rPr>
                            <m:t>𝑥</m:t>
                          </m:r>
                        </m:e>
                        <m:sup>
                          <m:r>
                            <a:rPr lang="en-GB" sz="2000" b="0" i="1" smtClean="0">
                              <a:latin typeface="Cambria Math" charset="0"/>
                              <a:cs typeface="Arial"/>
                            </a:rPr>
                            <m:t>𝑚</m:t>
                          </m:r>
                        </m:sup>
                      </m:sSup>
                    </m:oMath>
                  </m:oMathPara>
                </a14:m>
                <a:endParaRPr lang="en-US" sz="2000" dirty="0">
                  <a:latin typeface="Arial"/>
                  <a:cs typeface="Arial"/>
                </a:endParaRPr>
              </a:p>
              <a:p>
                <a:pPr marL="45720" indent="0">
                  <a:buNone/>
                </a:pPr>
                <a:r>
                  <a:rPr lang="en-US" sz="2000" dirty="0">
                    <a:latin typeface="Arial" charset="0"/>
                    <a:ea typeface="Arial" charset="0"/>
                    <a:cs typeface="Arial" charset="0"/>
                  </a:rPr>
                  <a:t>Then:</a:t>
                </a:r>
              </a:p>
              <a:p>
                <a:pPr marL="45720" indent="0">
                  <a:buNone/>
                </a:pPr>
                <a:endParaRPr lang="en-US" dirty="0"/>
              </a:p>
              <a:p>
                <a:pPr marL="45720" indent="0">
                  <a:buNone/>
                </a:pPr>
                <a:endParaRPr lang="en-US" dirty="0"/>
              </a:p>
              <a:p>
                <a:pPr marL="45720" indent="0">
                  <a:buNone/>
                </a:pPr>
                <a:r>
                  <a:rPr lang="en-US" dirty="0"/>
                  <a:t>This equation is linear for </a:t>
                </a:r>
                <a14:m>
                  <m:oMath xmlns:m="http://schemas.openxmlformats.org/officeDocument/2006/math">
                    <m:r>
                      <m:rPr>
                        <m:sty m:val="p"/>
                      </m:rPr>
                      <a:rPr lang="en-GB" b="0" i="0" smtClean="0">
                        <a:latin typeface="Cambria Math" charset="0"/>
                      </a:rPr>
                      <m:t>ln</m:t>
                    </m:r>
                    <m:r>
                      <a:rPr lang="en-GB" b="0" i="1" smtClean="0">
                        <a:latin typeface="Cambria Math" charset="0"/>
                      </a:rPr>
                      <m:t>⁡(</m:t>
                    </m:r>
                    <m:r>
                      <a:rPr lang="en-GB" b="0" i="1" smtClean="0">
                        <a:latin typeface="Cambria Math" charset="0"/>
                      </a:rPr>
                      <m:t>𝑦</m:t>
                    </m:r>
                    <m:r>
                      <a:rPr lang="en-GB" b="0" i="1" smtClean="0">
                        <a:latin typeface="Cambria Math" charset="0"/>
                      </a:rPr>
                      <m:t>)</m:t>
                    </m:r>
                  </m:oMath>
                </a14:m>
                <a:r>
                  <a:rPr lang="en-US" dirty="0"/>
                  <a:t> in terms of </a:t>
                </a:r>
                <a14:m>
                  <m:oMath xmlns:m="http://schemas.openxmlformats.org/officeDocument/2006/math">
                    <m:r>
                      <m:rPr>
                        <m:sty m:val="p"/>
                      </m:rPr>
                      <a:rPr lang="en-GB" b="0" i="0" smtClean="0">
                        <a:latin typeface="Cambria Math" charset="0"/>
                      </a:rPr>
                      <m:t>ln</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Using (linear) least-squares regression we can determine:</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15.jpg"/>
          <p:cNvPicPr>
            <a:picLocks noChangeAspect="1" noChangeArrowheads="1"/>
          </p:cNvPicPr>
          <p:nvPr/>
        </p:nvPicPr>
        <p:blipFill>
          <a:blip r:embed="rId3" cstate="print"/>
          <a:stretch>
            <a:fillRect/>
          </a:stretch>
        </p:blipFill>
        <p:spPr bwMode="auto">
          <a:xfrm>
            <a:off x="575732" y="3208530"/>
            <a:ext cx="6637867" cy="279738"/>
          </a:xfrm>
          <a:prstGeom prst="rect">
            <a:avLst/>
          </a:prstGeom>
          <a:noFill/>
        </p:spPr>
      </p:pic>
      <p:pic>
        <p:nvPicPr>
          <p:cNvPr id="5" name="Picture 2" descr="\\172.16.3.215\data4\Graphics\Powerpoint\WILEY WORK\GILAT\Final Files\ch06\gilat_3e_eq_06_16.jpg"/>
          <p:cNvPicPr>
            <a:picLocks noChangeAspect="1" noChangeArrowheads="1"/>
          </p:cNvPicPr>
          <p:nvPr/>
        </p:nvPicPr>
        <p:blipFill>
          <a:blip r:embed="rId4" cstate="print"/>
          <a:stretch>
            <a:fillRect/>
          </a:stretch>
        </p:blipFill>
        <p:spPr bwMode="auto">
          <a:xfrm>
            <a:off x="575732" y="5035635"/>
            <a:ext cx="6035040" cy="362102"/>
          </a:xfrm>
          <a:prstGeom prst="rect">
            <a:avLst/>
          </a:prstGeom>
          <a:noFill/>
        </p:spPr>
      </p:pic>
    </p:spTree>
    <p:extLst>
      <p:ext uri="{BB962C8B-B14F-4D97-AF65-F5344CB8AC3E}">
        <p14:creationId xmlns:p14="http://schemas.microsoft.com/office/powerpoint/2010/main" val="51264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Examples of nonlinear functions that can be used with least-squares regression to give a best fit: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Z:\Newmedia\Wiley\jira\bcs1095\Gilat3e\Work\Missing Images\gilat_3e_table_06_02.jpg"/>
          <p:cNvPicPr>
            <a:picLocks noChangeAspect="1" noChangeArrowheads="1"/>
          </p:cNvPicPr>
          <p:nvPr/>
        </p:nvPicPr>
        <p:blipFill>
          <a:blip r:embed="rId2"/>
          <a:srcRect/>
          <a:stretch>
            <a:fillRect/>
          </a:stretch>
        </p:blipFill>
        <p:spPr bwMode="auto">
          <a:xfrm>
            <a:off x="1736295" y="2541863"/>
            <a:ext cx="5387558" cy="3737017"/>
          </a:xfrm>
          <a:prstGeom prst="rect">
            <a:avLst/>
          </a:prstGeom>
          <a:noFill/>
        </p:spPr>
      </p:pic>
    </p:spTree>
    <p:extLst>
      <p:ext uri="{BB962C8B-B14F-4D97-AF65-F5344CB8AC3E}">
        <p14:creationId xmlns:p14="http://schemas.microsoft.com/office/powerpoint/2010/main" val="168856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029" t="31802" r="12548" b="8840"/>
          <a:stretch/>
        </p:blipFill>
        <p:spPr>
          <a:xfrm>
            <a:off x="196427" y="1401776"/>
            <a:ext cx="4355253" cy="407077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081" t="8593" r="6373" b="48049"/>
          <a:stretch/>
        </p:blipFill>
        <p:spPr>
          <a:xfrm>
            <a:off x="4653135" y="1401776"/>
            <a:ext cx="4362027" cy="2973493"/>
          </a:xfrm>
          <a:prstGeom prst="rect">
            <a:avLst/>
          </a:prstGeom>
        </p:spPr>
      </p:pic>
    </p:spTree>
    <p:extLst>
      <p:ext uri="{BB962C8B-B14F-4D97-AF65-F5344CB8AC3E}">
        <p14:creationId xmlns:p14="http://schemas.microsoft.com/office/powerpoint/2010/main" val="868378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Choosing the appropriate nonlinear function to fit the data is more often than not guided by an </a:t>
                </a:r>
                <a:r>
                  <a:rPr lang="en-US" sz="2000" i="1" dirty="0">
                    <a:latin typeface="Arial" charset="0"/>
                    <a:ea typeface="Arial" charset="0"/>
                    <a:cs typeface="Arial" charset="0"/>
                  </a:rPr>
                  <a:t>a priori </a:t>
                </a:r>
                <a:r>
                  <a:rPr lang="en-US" sz="2000" dirty="0">
                    <a:latin typeface="Arial" charset="0"/>
                    <a:ea typeface="Arial" charset="0"/>
                    <a:cs typeface="Arial" charset="0"/>
                  </a:rPr>
                  <a:t>knowledge of what it is likely to be a best fit. This stems from a knowledge of the underlying theory that governs the problem.</a:t>
                </a:r>
                <a:br>
                  <a:rPr lang="en-US" sz="2000" dirty="0">
                    <a:latin typeface="Arial" charset="0"/>
                    <a:ea typeface="Arial" charset="0"/>
                    <a:cs typeface="Arial" charset="0"/>
                  </a:rPr>
                </a:br>
                <a:r>
                  <a:rPr lang="en-US" sz="2000" dirty="0">
                    <a:latin typeface="Arial" charset="0"/>
                    <a:ea typeface="Arial" charset="0"/>
                    <a:cs typeface="Arial" charset="0"/>
                  </a:rPr>
                  <a:t>In the example under consideration if we plot </a:t>
                </a:r>
                <a14:m>
                  <m:oMath xmlns:m="http://schemas.openxmlformats.org/officeDocument/2006/math">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𝑣</m:t>
                        </m:r>
                      </m:e>
                      <m:sub>
                        <m:r>
                          <a:rPr lang="en-GB" sz="2000" b="0" i="1" smtClean="0">
                            <a:latin typeface="Cambria Math" charset="0"/>
                            <a:ea typeface="Arial" charset="0"/>
                            <a:cs typeface="Arial" charset="0"/>
                          </a:rPr>
                          <m:t>𝑅</m:t>
                        </m:r>
                      </m:sub>
                    </m:sSub>
                  </m:oMath>
                </a14:m>
                <a:r>
                  <a:rPr lang="en-US" sz="2000" dirty="0">
                    <a:latin typeface="Arial" charset="0"/>
                    <a:ea typeface="Arial" charset="0"/>
                    <a:cs typeface="Arial" charset="0"/>
                  </a:rPr>
                  <a:t> versus time </a:t>
                </a:r>
                <a14:m>
                  <m:oMath xmlns:m="http://schemas.openxmlformats.org/officeDocument/2006/math">
                    <m:r>
                      <a:rPr lang="en-GB" sz="2000" b="0" i="1" smtClean="0">
                        <a:latin typeface="Cambria Math" charset="0"/>
                        <a:ea typeface="Arial" charset="0"/>
                        <a:cs typeface="Arial" charset="0"/>
                      </a:rPr>
                      <m:t>𝑡</m:t>
                    </m:r>
                  </m:oMath>
                </a14:m>
                <a:r>
                  <a:rPr lang="en-US" sz="2000" dirty="0">
                    <a:latin typeface="Arial" charset="0"/>
                    <a:ea typeface="Arial" charset="0"/>
                    <a:cs typeface="Arial" charset="0"/>
                  </a:rPr>
                  <a:t> on a plot with a logarithmic vertical axis (for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𝑣</m:t>
                        </m:r>
                      </m:e>
                      <m:sub>
                        <m:r>
                          <a:rPr lang="en-GB" sz="2000" i="1">
                            <a:latin typeface="Cambria Math" charset="0"/>
                            <a:ea typeface="Arial" charset="0"/>
                            <a:cs typeface="Arial" charset="0"/>
                          </a:rPr>
                          <m:t>𝑅</m:t>
                        </m:r>
                      </m:sub>
                    </m:sSub>
                  </m:oMath>
                </a14:m>
                <a:r>
                  <a:rPr lang="en-US" sz="2000" dirty="0">
                    <a:latin typeface="Arial"/>
                    <a:cs typeface="Arial"/>
                  </a:rPr>
                  <a:t>)</a:t>
                </a:r>
                <a:r>
                  <a:rPr lang="en-US" sz="2000" b="1" i="1" dirty="0">
                    <a:latin typeface="Arial"/>
                    <a:cs typeface="Arial"/>
                  </a:rPr>
                  <a:t> </a:t>
                </a:r>
                <a:r>
                  <a:rPr lang="en-US" sz="2000" dirty="0">
                    <a:latin typeface="Arial"/>
                    <a:cs typeface="Arial"/>
                  </a:rPr>
                  <a:t>and a linear horizontal axis </a:t>
                </a:r>
                <a:br>
                  <a:rPr lang="en-US" sz="2000" dirty="0">
                    <a:latin typeface="Arial"/>
                    <a:cs typeface="Arial"/>
                  </a:rPr>
                </a:br>
                <a:r>
                  <a:rPr lang="en-US" sz="2000" dirty="0">
                    <a:latin typeface="Arial"/>
                    <a:cs typeface="Arial"/>
                  </a:rPr>
                  <a:t>(for </a:t>
                </a:r>
                <a14:m>
                  <m:oMath xmlns:m="http://schemas.openxmlformats.org/officeDocument/2006/math">
                    <m:r>
                      <a:rPr lang="en-GB" sz="2000" i="1">
                        <a:latin typeface="Cambria Math" charset="0"/>
                        <a:ea typeface="Arial" charset="0"/>
                        <a:cs typeface="Arial" charset="0"/>
                      </a:rPr>
                      <m:t>𝑡</m:t>
                    </m:r>
                  </m:oMath>
                </a14:m>
                <a:r>
                  <a:rPr lang="en-US" sz="2000" dirty="0">
                    <a:latin typeface="Arial"/>
                    <a:cs typeface="Arial"/>
                  </a:rPr>
                  <a:t>) we should get (roughly) a straight line. </a:t>
                </a:r>
                <a:r>
                  <a:rPr lang="en-US" sz="2000" dirty="0">
                    <a:latin typeface="Arial" charset="0"/>
                    <a:ea typeface="Arial" charset="0"/>
                    <a:cs typeface="Arial" charset="0"/>
                  </a:rPr>
                  <a:t>Alternatively we could plot </a:t>
                </a:r>
                <a14:m>
                  <m:oMath xmlns:m="http://schemas.openxmlformats.org/officeDocument/2006/math">
                    <m:func>
                      <m:funcPr>
                        <m:ctrlPr>
                          <a:rPr lang="en-GB" sz="2000" i="1">
                            <a:latin typeface="Cambria Math" panose="02040503050406030204" pitchFamily="18" charset="0"/>
                            <a:ea typeface="Arial" charset="0"/>
                            <a:cs typeface="Arial" charset="0"/>
                          </a:rPr>
                        </m:ctrlPr>
                      </m:funcPr>
                      <m:fName>
                        <m:r>
                          <m:rPr>
                            <m:sty m:val="p"/>
                          </m:rPr>
                          <a:rPr lang="en-GB" sz="2000">
                            <a:latin typeface="Cambria Math" charset="0"/>
                            <a:ea typeface="Arial" charset="0"/>
                            <a:cs typeface="Arial" charset="0"/>
                          </a:rPr>
                          <m:t>ln</m:t>
                        </m:r>
                      </m:fName>
                      <m:e>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𝑣</m:t>
                                </m:r>
                              </m:e>
                              <m:sub>
                                <m:r>
                                  <a:rPr lang="en-GB" sz="2000" i="1">
                                    <a:latin typeface="Cambria Math" charset="0"/>
                                    <a:ea typeface="Arial" charset="0"/>
                                    <a:cs typeface="Arial" charset="0"/>
                                  </a:rPr>
                                  <m:t>𝑅</m:t>
                                </m:r>
                              </m:sub>
                            </m:sSub>
                          </m:e>
                        </m:d>
                      </m:e>
                    </m:func>
                    <m:r>
                      <a:rPr lang="en-GB" sz="2000" b="0" i="1">
                        <a:latin typeface="Cambria Math" charset="0"/>
                        <a:ea typeface="Arial" charset="0"/>
                        <a:cs typeface="Arial" charset="0"/>
                      </a:rPr>
                      <m:t> </m:t>
                    </m:r>
                    <m:r>
                      <a:rPr lang="en-GB" sz="2000" b="0" i="1" smtClean="0">
                        <a:latin typeface="Cambria Math" charset="0"/>
                        <a:ea typeface="Arial" charset="0"/>
                        <a:cs typeface="Arial" charset="0"/>
                      </a:rPr>
                      <m:t>𝑣𝑠</m:t>
                    </m:r>
                  </m:oMath>
                </a14:m>
                <a:r>
                  <a:rPr lang="en-US" sz="2000" dirty="0">
                    <a:latin typeface="Arial" charset="0"/>
                    <a:ea typeface="Arial" charset="0"/>
                    <a:cs typeface="Arial" charset="0"/>
                  </a:rPr>
                  <a:t> </a:t>
                </a:r>
                <a14:m>
                  <m:oMath xmlns:m="http://schemas.openxmlformats.org/officeDocument/2006/math">
                    <m:r>
                      <a:rPr lang="en-GB" sz="2000" i="1">
                        <a:latin typeface="Cambria Math" charset="0"/>
                        <a:ea typeface="Arial" charset="0"/>
                        <a:cs typeface="Arial" charset="0"/>
                      </a:rPr>
                      <m:t>𝑡</m:t>
                    </m:r>
                  </m:oMath>
                </a14:m>
                <a:r>
                  <a:rPr lang="en-US" sz="2000" dirty="0">
                    <a:latin typeface="Arial" charset="0"/>
                    <a:ea typeface="Arial" charset="0"/>
                    <a:cs typeface="Arial" charset="0"/>
                  </a:rPr>
                  <a:t> with linear axes and also get a straight line. Now we know that our choice of nonlinear equation is good.</a:t>
                </a:r>
              </a:p>
              <a:p>
                <a:pPr marL="45720" indent="0">
                  <a:buNone/>
                </a:pPr>
                <a:endParaRPr lang="en-US" sz="2000" dirty="0">
                  <a:latin typeface="Arial" charset="0"/>
                  <a:ea typeface="Arial" charset="0"/>
                  <a:cs typeface="Arial" charset="0"/>
                </a:endParaRP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fig_06_9.jpg"/>
          <p:cNvPicPr>
            <a:picLocks noChangeAspect="1" noChangeArrowheads="1"/>
          </p:cNvPicPr>
          <p:nvPr/>
        </p:nvPicPr>
        <p:blipFill>
          <a:blip r:embed="rId3" cstate="print"/>
          <a:srcRect/>
          <a:stretch>
            <a:fillRect/>
          </a:stretch>
        </p:blipFill>
        <p:spPr bwMode="auto">
          <a:xfrm>
            <a:off x="1862983" y="4541628"/>
            <a:ext cx="5829748" cy="2136273"/>
          </a:xfrm>
          <a:prstGeom prst="rect">
            <a:avLst/>
          </a:prstGeom>
          <a:noFill/>
        </p:spPr>
      </p:pic>
    </p:spTree>
    <p:extLst>
      <p:ext uri="{BB962C8B-B14F-4D97-AF65-F5344CB8AC3E}">
        <p14:creationId xmlns:p14="http://schemas.microsoft.com/office/powerpoint/2010/main" val="2020263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a:cs typeface="Arial"/>
                </a:endParaRPr>
              </a:p>
              <a:p>
                <a:pPr marL="45720" indent="0">
                  <a:buNone/>
                </a:pPr>
                <a:r>
                  <a:rPr lang="en-US" sz="2000" dirty="0">
                    <a:latin typeface="Arial"/>
                    <a:cs typeface="Arial"/>
                  </a:rPr>
                  <a:t>Other considerations when choosing a nonlinear function are:</a:t>
                </a:r>
              </a:p>
              <a:p>
                <a:pPr marL="45720" indent="0">
                  <a:buNone/>
                </a:pPr>
                <a:endParaRPr lang="en-US" sz="2000" dirty="0">
                  <a:latin typeface="Arial"/>
                  <a:cs typeface="Arial"/>
                </a:endParaRPr>
              </a:p>
              <a:p>
                <a:pPr marL="45720" indent="0">
                  <a:buNone/>
                </a:pPr>
                <a:r>
                  <a:rPr lang="en-US" sz="2000" dirty="0">
                    <a:latin typeface="Arial"/>
                    <a:cs typeface="Arial"/>
                  </a:rPr>
                  <a:t>1.	Exponential functions cannot pass through the origin.</a:t>
                </a:r>
              </a:p>
              <a:p>
                <a:pPr marL="45720" indent="0">
                  <a:buNone/>
                </a:pPr>
                <a:endParaRPr lang="en-US" sz="2000" dirty="0">
                  <a:latin typeface="Arial"/>
                  <a:cs typeface="Arial"/>
                </a:endParaRPr>
              </a:p>
              <a:p>
                <a:pPr marL="45720" indent="0">
                  <a:buNone/>
                </a:pPr>
                <a:r>
                  <a:rPr lang="en-US" sz="2000" dirty="0">
                    <a:latin typeface="Arial"/>
                    <a:cs typeface="Arial"/>
                  </a:rPr>
                  <a:t>2. 	Exponential functions can only fit data with all +</a:t>
                </a:r>
                <a:r>
                  <a:rPr lang="en-US" sz="2000" dirty="0" err="1">
                    <a:latin typeface="Arial"/>
                    <a:cs typeface="Arial"/>
                  </a:rPr>
                  <a:t>ve</a:t>
                </a:r>
                <a:r>
                  <a:rPr lang="en-US" sz="2000" dirty="0">
                    <a:latin typeface="Arial"/>
                    <a:cs typeface="Arial"/>
                  </a:rPr>
                  <a:t> or all -</a:t>
                </a:r>
                <a:r>
                  <a:rPr lang="en-US" sz="2000" dirty="0" err="1">
                    <a:latin typeface="Arial"/>
                    <a:cs typeface="Arial"/>
                  </a:rPr>
                  <a:t>ve</a:t>
                </a:r>
                <a:r>
                  <a:rPr lang="en-US" sz="2000" dirty="0">
                    <a:latin typeface="Arial"/>
                    <a:cs typeface="Arial"/>
                  </a:rPr>
                  <a:t> </a:t>
                </a:r>
                <a14:m>
                  <m:oMath xmlns:m="http://schemas.openxmlformats.org/officeDocument/2006/math">
                    <m:r>
                      <a:rPr lang="en-GB" sz="2000" b="0" i="1" smtClean="0">
                        <a:latin typeface="Cambria Math" charset="0"/>
                        <a:cs typeface="Arial"/>
                      </a:rPr>
                      <m:t>𝑦</m:t>
                    </m:r>
                  </m:oMath>
                </a14:m>
                <a:r>
                  <a:rPr lang="en-US" sz="2000" dirty="0">
                    <a:latin typeface="Arial"/>
                    <a:cs typeface="Arial"/>
                  </a:rPr>
                  <a:t>s.</a:t>
                </a:r>
              </a:p>
              <a:p>
                <a:pPr marL="45720" indent="0">
                  <a:buNone/>
                </a:pPr>
                <a:endParaRPr lang="en-US" sz="2000" dirty="0">
                  <a:latin typeface="Arial"/>
                  <a:cs typeface="Arial"/>
                </a:endParaRPr>
              </a:p>
              <a:p>
                <a:pPr marL="45720" indent="0">
                  <a:buNone/>
                </a:pPr>
                <a:r>
                  <a:rPr lang="en-US" sz="2000" dirty="0">
                    <a:latin typeface="Arial"/>
                    <a:cs typeface="Arial"/>
                  </a:rPr>
                  <a:t>3. 	Logarithmic functions cannot include </a:t>
                </a:r>
                <a14:m>
                  <m:oMath xmlns:m="http://schemas.openxmlformats.org/officeDocument/2006/math">
                    <m:r>
                      <a:rPr lang="en-GB" sz="2000" b="0" i="1" smtClean="0">
                        <a:latin typeface="Cambria Math" charset="0"/>
                        <a:cs typeface="Arial"/>
                      </a:rPr>
                      <m:t>𝑥</m:t>
                    </m:r>
                    <m:r>
                      <a:rPr lang="en-GB" sz="2000" b="0" i="1" smtClean="0">
                        <a:latin typeface="Cambria Math" charset="0"/>
                        <a:cs typeface="Arial"/>
                      </a:rPr>
                      <m:t>=0</m:t>
                    </m:r>
                  </m:oMath>
                </a14:m>
                <a:r>
                  <a:rPr lang="en-US" sz="2000" dirty="0">
                    <a:latin typeface="Arial"/>
                    <a:cs typeface="Arial"/>
                  </a:rPr>
                  <a:t> or </a:t>
                </a:r>
                <a14:m>
                  <m:oMath xmlns:m="http://schemas.openxmlformats.org/officeDocument/2006/math">
                    <m:r>
                      <a:rPr lang="en-GB" sz="2000" b="0" i="1" smtClean="0">
                        <a:latin typeface="Cambria Math" charset="0"/>
                        <a:cs typeface="Arial"/>
                      </a:rPr>
                      <m:t>𝑥</m:t>
                    </m:r>
                  </m:oMath>
                </a14:m>
                <a:r>
                  <a:rPr lang="en-US" sz="2000" dirty="0">
                    <a:latin typeface="Arial"/>
                    <a:cs typeface="Arial"/>
                  </a:rPr>
                  <a:t> -</a:t>
                </a:r>
                <a:r>
                  <a:rPr lang="en-US" sz="2000" dirty="0" err="1">
                    <a:latin typeface="Arial"/>
                    <a:cs typeface="Arial"/>
                  </a:rPr>
                  <a:t>ve</a:t>
                </a:r>
                <a:r>
                  <a:rPr lang="en-US" sz="2000" dirty="0">
                    <a:latin typeface="Arial"/>
                    <a:cs typeface="Arial"/>
                  </a:rPr>
                  <a:t>.</a:t>
                </a:r>
              </a:p>
              <a:p>
                <a:pPr marL="45720" indent="0">
                  <a:buNone/>
                </a:pPr>
                <a:endParaRPr lang="en-US" sz="2000" dirty="0">
                  <a:latin typeface="Arial"/>
                  <a:cs typeface="Arial"/>
                </a:endParaRPr>
              </a:p>
              <a:p>
                <a:pPr marL="45720" indent="0">
                  <a:buNone/>
                </a:pPr>
                <a:r>
                  <a:rPr lang="en-US" sz="2000" dirty="0">
                    <a:latin typeface="Arial"/>
                    <a:cs typeface="Arial"/>
                  </a:rPr>
                  <a:t>4. 	For the power function </a:t>
                </a:r>
                <a14:m>
                  <m:oMath xmlns:m="http://schemas.openxmlformats.org/officeDocument/2006/math">
                    <m:r>
                      <a:rPr lang="en-GB" sz="2000" b="0" i="1" smtClean="0">
                        <a:latin typeface="Cambria Math" charset="0"/>
                        <a:cs typeface="Arial"/>
                      </a:rPr>
                      <m:t>𝑦</m:t>
                    </m:r>
                    <m:r>
                      <a:rPr lang="en-GB" sz="2000" b="0" i="1" smtClean="0">
                        <a:latin typeface="Cambria Math" charset="0"/>
                        <a:cs typeface="Arial"/>
                      </a:rPr>
                      <m:t>=0</m:t>
                    </m:r>
                  </m:oMath>
                </a14:m>
                <a:r>
                  <a:rPr lang="en-US" sz="2000" dirty="0">
                    <a:latin typeface="Arial"/>
                    <a:cs typeface="Arial"/>
                  </a:rPr>
                  <a:t> when  </a:t>
                </a:r>
                <a14:m>
                  <m:oMath xmlns:m="http://schemas.openxmlformats.org/officeDocument/2006/math">
                    <m:r>
                      <a:rPr lang="en-GB" sz="2000" b="0" i="1" smtClean="0">
                        <a:latin typeface="Cambria Math" charset="0"/>
                        <a:cs typeface="Arial"/>
                      </a:rPr>
                      <m:t>𝑥</m:t>
                    </m:r>
                    <m:r>
                      <a:rPr lang="en-GB" sz="2000" b="0" i="1" smtClean="0">
                        <a:latin typeface="Cambria Math" charset="0"/>
                        <a:cs typeface="Arial"/>
                      </a:rPr>
                      <m:t>=0</m:t>
                    </m:r>
                  </m:oMath>
                </a14:m>
                <a:r>
                  <a:rPr lang="en-US" sz="2000" dirty="0">
                    <a:latin typeface="Arial"/>
                    <a:cs typeface="Arial"/>
                  </a:rPr>
                  <a:t>.</a:t>
                </a:r>
              </a:p>
              <a:p>
                <a:pPr marL="45720" indent="0">
                  <a:buNone/>
                </a:pPr>
                <a:endParaRPr lang="en-US" sz="2000" dirty="0">
                  <a:latin typeface="Arial"/>
                  <a:cs typeface="Arial"/>
                </a:endParaRPr>
              </a:p>
              <a:p>
                <a:pPr marL="45720" indent="0">
                  <a:buNone/>
                </a:pPr>
                <a:r>
                  <a:rPr lang="en-US" sz="2000" dirty="0">
                    <a:latin typeface="Arial"/>
                    <a:cs typeface="Arial"/>
                  </a:rPr>
                  <a:t>5. 	The reciprocal equation cannot include </a:t>
                </a:r>
                <a14:m>
                  <m:oMath xmlns:m="http://schemas.openxmlformats.org/officeDocument/2006/math">
                    <m:r>
                      <a:rPr lang="en-GB" sz="2000" i="1">
                        <a:latin typeface="Cambria Math" charset="0"/>
                        <a:cs typeface="Arial"/>
                      </a:rPr>
                      <m:t>𝑦</m:t>
                    </m:r>
                    <m:r>
                      <a:rPr lang="en-GB" sz="2000" i="1">
                        <a:latin typeface="Cambria Math" charset="0"/>
                        <a:cs typeface="Arial"/>
                      </a:rPr>
                      <m:t>=0</m:t>
                    </m:r>
                  </m:oMath>
                </a14:m>
                <a:r>
                  <a:rPr lang="en-US" sz="2000" dirty="0">
                    <a:latin typeface="Arial"/>
                    <a:cs typeface="Arial"/>
                  </a:rPr>
                  <a:t>. </a:t>
                </a: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23687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endParaRPr lang="en-US" sz="2000" b="1" i="1" dirty="0">
                  <a:latin typeface="Arial"/>
                  <a:cs typeface="Arial"/>
                </a:endParaRPr>
              </a:p>
              <a:p>
                <a:pPr marL="45720" indent="0">
                  <a:buNone/>
                </a:pPr>
                <a:r>
                  <a:rPr lang="en-US" sz="2000" dirty="0">
                    <a:latin typeface="Arial"/>
                    <a:cs typeface="Arial"/>
                  </a:rPr>
                  <a:t>Polynomials are functions of the form:</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A given set of </a:t>
                </a:r>
                <a14:m>
                  <m:oMath xmlns:m="http://schemas.openxmlformats.org/officeDocument/2006/math">
                    <m:r>
                      <a:rPr lang="en-GB" sz="2000" b="0" i="1" smtClean="0">
                        <a:latin typeface="Cambria Math" charset="0"/>
                        <a:cs typeface="Arial"/>
                      </a:rPr>
                      <m:t>𝑛</m:t>
                    </m:r>
                  </m:oMath>
                </a14:m>
                <a:r>
                  <a:rPr lang="en-US" sz="2000" dirty="0">
                    <a:latin typeface="Arial"/>
                    <a:cs typeface="Arial"/>
                  </a:rPr>
                  <a:t> data points can be curve fit with polynomials up to the order of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19.jpg"/>
          <p:cNvPicPr>
            <a:picLocks noChangeAspect="1" noChangeArrowheads="1"/>
          </p:cNvPicPr>
          <p:nvPr/>
        </p:nvPicPr>
        <p:blipFill>
          <a:blip r:embed="rId3" cstate="print"/>
          <a:stretch>
            <a:fillRect/>
          </a:stretch>
        </p:blipFill>
        <p:spPr bwMode="auto">
          <a:xfrm>
            <a:off x="535092" y="1855893"/>
            <a:ext cx="6820747" cy="316678"/>
          </a:xfrm>
          <a:prstGeom prst="rect">
            <a:avLst/>
          </a:prstGeom>
          <a:noFill/>
        </p:spPr>
      </p:pic>
      <p:pic>
        <p:nvPicPr>
          <p:cNvPr id="5" name="Picture 2" descr="\\172.16.3.215\data4\Graphics\Powerpoint\WILEY WORK\GILAT\Final Files\ch06\gilat_3e_fig_06_10.jpg"/>
          <p:cNvPicPr>
            <a:picLocks noChangeAspect="1" noChangeArrowheads="1"/>
          </p:cNvPicPr>
          <p:nvPr/>
        </p:nvPicPr>
        <p:blipFill>
          <a:blip r:embed="rId4" cstate="print"/>
          <a:srcRect/>
          <a:stretch>
            <a:fillRect/>
          </a:stretch>
        </p:blipFill>
        <p:spPr bwMode="auto">
          <a:xfrm>
            <a:off x="1846854" y="3437164"/>
            <a:ext cx="5666893" cy="3011591"/>
          </a:xfrm>
          <a:prstGeom prst="rect">
            <a:avLst/>
          </a:prstGeom>
          <a:noFill/>
        </p:spPr>
      </p:pic>
    </p:spTree>
    <p:extLst>
      <p:ext uri="{BB962C8B-B14F-4D97-AF65-F5344CB8AC3E}">
        <p14:creationId xmlns:p14="http://schemas.microsoft.com/office/powerpoint/2010/main" val="20423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 higher the order of the polynomial chosen the more data points it will pass through. </a:t>
            </a:r>
          </a:p>
          <a:p>
            <a:pPr marL="45720" indent="0">
              <a:buNone/>
            </a:pPr>
            <a:endParaRPr lang="en-US" sz="2000" dirty="0">
              <a:latin typeface="Arial"/>
              <a:cs typeface="Arial"/>
            </a:endParaRPr>
          </a:p>
          <a:p>
            <a:pPr marL="45720" indent="0">
              <a:buNone/>
            </a:pPr>
            <a:r>
              <a:rPr lang="en-US" sz="2000" dirty="0">
                <a:latin typeface="Arial"/>
                <a:cs typeface="Arial"/>
              </a:rPr>
              <a:t>It is very important to note however that higher order polynomials may pass through more points but may deviate significantly from the overall trend between points thus making the approximate governing equation inaccurate.</a:t>
            </a: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1013235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endParaRPr lang="en-US" sz="2000" b="1" i="1" dirty="0">
                  <a:latin typeface="Arial"/>
                  <a:cs typeface="Arial"/>
                </a:endParaRPr>
              </a:p>
              <a:p>
                <a:pPr marL="45720" indent="0">
                  <a:buNone/>
                </a:pPr>
                <a:r>
                  <a:rPr lang="en-US" sz="2000" dirty="0">
                    <a:latin typeface="Arial"/>
                    <a:cs typeface="Arial"/>
                  </a:rPr>
                  <a:t>Polynomial Regression:</a:t>
                </a:r>
              </a:p>
              <a:p>
                <a:pPr marL="45720" indent="0">
                  <a:buNone/>
                </a:pPr>
                <a:endParaRPr lang="en-US" sz="2000" dirty="0">
                  <a:latin typeface="Arial"/>
                  <a:cs typeface="Arial"/>
                </a:endParaRPr>
              </a:p>
              <a:p>
                <a:pPr marL="45720" indent="0">
                  <a:buNone/>
                </a:pPr>
                <a:r>
                  <a:rPr lang="en-US" sz="2000" dirty="0">
                    <a:latin typeface="Arial"/>
                    <a:cs typeface="Arial"/>
                  </a:rPr>
                  <a:t>This is a procedure for determining the coefficients of a polynomial of  second degree or higher that best fits the data points. The procedure is based on the same approach as was used with linear regression (finding a polynomial of order 1 (a line!) to fit the data – that is to </a:t>
                </a:r>
                <a:r>
                  <a:rPr lang="en-US" sz="2000" dirty="0" err="1">
                    <a:latin typeface="Arial"/>
                    <a:cs typeface="Arial"/>
                  </a:rPr>
                  <a:t>minimise</a:t>
                </a:r>
                <a:r>
                  <a:rPr lang="en-US" sz="2000" dirty="0">
                    <a:latin typeface="Arial"/>
                    <a:cs typeface="Arial"/>
                  </a:rPr>
                  <a:t> the overall error in a least squares sense.</a:t>
                </a:r>
                <a:br>
                  <a:rPr lang="en-US" sz="2000" dirty="0">
                    <a:latin typeface="Arial"/>
                    <a:cs typeface="Arial"/>
                  </a:rPr>
                </a:br>
                <a:r>
                  <a:rPr lang="en-US" sz="2000" dirty="0">
                    <a:latin typeface="Arial"/>
                    <a:cs typeface="Arial"/>
                  </a:rPr>
                  <a:t>If the polynomial that is used for curve fitting is:</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Then, for a given set of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 </m:t>
                    </m:r>
                  </m:oMath>
                </a14:m>
                <a:r>
                  <a:rPr lang="en-US" sz="2000" dirty="0">
                    <a:latin typeface="Arial"/>
                    <a:cs typeface="Arial"/>
                  </a:rPr>
                  <a:t>data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e>
                    </m:d>
                  </m:oMath>
                </a14:m>
                <a:r>
                  <a:rPr lang="en-US" sz="2000" dirty="0">
                    <a:latin typeface="Arial"/>
                    <a:cs typeface="Arial"/>
                  </a:rPr>
                  <a:t> (where </a:t>
                </a:r>
                <a14:m>
                  <m:oMath xmlns:m="http://schemas.openxmlformats.org/officeDocument/2006/math">
                    <m:r>
                      <a:rPr lang="en-GB" sz="2000" b="0" i="1" smtClean="0">
                        <a:latin typeface="Cambria Math" charset="0"/>
                        <a:cs typeface="Arial"/>
                      </a:rPr>
                      <m:t>𝑚</m:t>
                    </m:r>
                    <m:r>
                      <a:rPr lang="en-GB" sz="2000" b="0" i="1" smtClean="0">
                        <a:latin typeface="Cambria Math" charset="0"/>
                        <a:ea typeface="Cambria Math" charset="0"/>
                        <a:cs typeface="Cambria Math" charset="0"/>
                      </a:rPr>
                      <m:t>≤</m:t>
                    </m:r>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the total error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1455"/>
                </a:stretch>
              </a:blipFill>
            </p:spPr>
            <p:txBody>
              <a:bodyPr/>
              <a:lstStyle/>
              <a:p>
                <a:r>
                  <a:rPr lang="en-US">
                    <a:noFill/>
                  </a:rPr>
                  <a:t> </a:t>
                </a:r>
              </a:p>
            </p:txBody>
          </p:sp>
        </mc:Fallback>
      </mc:AlternateContent>
      <p:pic>
        <p:nvPicPr>
          <p:cNvPr id="4" name="Picture 2" descr="\\172.16.3.215\data4\Graphics\Powerpoint\WILEY WORK\GILAT\Final Files\ch06\gilat_3e_eq_06_20.jpg"/>
          <p:cNvPicPr>
            <a:picLocks noChangeAspect="1" noChangeArrowheads="1"/>
          </p:cNvPicPr>
          <p:nvPr/>
        </p:nvPicPr>
        <p:blipFill>
          <a:blip r:embed="rId3" cstate="print"/>
          <a:stretch>
            <a:fillRect/>
          </a:stretch>
        </p:blipFill>
        <p:spPr bwMode="auto">
          <a:xfrm>
            <a:off x="562185" y="4108365"/>
            <a:ext cx="7023947" cy="331129"/>
          </a:xfrm>
          <a:prstGeom prst="rect">
            <a:avLst/>
          </a:prstGeom>
          <a:noFill/>
        </p:spPr>
      </p:pic>
      <p:pic>
        <p:nvPicPr>
          <p:cNvPr id="5" name="Picture 2" descr="\\172.16.3.215\data4\Graphics\Powerpoint\WILEY WORK\GILAT\Final Files\ch06\gilat_3e_eq_06_21.jpg"/>
          <p:cNvPicPr>
            <a:picLocks noChangeAspect="1" noChangeArrowheads="1"/>
          </p:cNvPicPr>
          <p:nvPr/>
        </p:nvPicPr>
        <p:blipFill>
          <a:blip r:embed="rId4" cstate="print"/>
          <a:stretch>
            <a:fillRect/>
          </a:stretch>
        </p:blipFill>
        <p:spPr bwMode="auto">
          <a:xfrm>
            <a:off x="562185" y="5583935"/>
            <a:ext cx="6780107" cy="644110"/>
          </a:xfrm>
          <a:prstGeom prst="rect">
            <a:avLst/>
          </a:prstGeom>
          <a:noFill/>
        </p:spPr>
      </p:pic>
    </p:spTree>
    <p:extLst>
      <p:ext uri="{BB962C8B-B14F-4D97-AF65-F5344CB8AC3E}">
        <p14:creationId xmlns:p14="http://schemas.microsoft.com/office/powerpoint/2010/main" val="1108223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endParaRPr lang="en-US" sz="2000" dirty="0">
                  <a:latin typeface="Arial"/>
                  <a:cs typeface="Arial"/>
                </a:endParaRPr>
              </a:p>
              <a:p>
                <a:pPr marL="45720" indent="0">
                  <a:buNone/>
                </a:pPr>
                <a:r>
                  <a:rPr lang="en-US" sz="2000" dirty="0">
                    <a:latin typeface="Arial"/>
                    <a:cs typeface="Arial"/>
                  </a:rPr>
                  <a:t>Taking for example </a:t>
                </a:r>
                <a14:m>
                  <m:oMath xmlns:m="http://schemas.openxmlformats.org/officeDocument/2006/math">
                    <m:r>
                      <a:rPr lang="en-GB" sz="2000" b="0" i="1" smtClean="0">
                        <a:latin typeface="Cambria Math" charset="0"/>
                        <a:cs typeface="Arial"/>
                      </a:rPr>
                      <m:t>𝑚</m:t>
                    </m:r>
                    <m:r>
                      <a:rPr lang="en-GB" sz="2000" b="0" i="1" smtClean="0">
                        <a:latin typeface="Cambria Math" charset="0"/>
                        <a:cs typeface="Arial"/>
                      </a:rPr>
                      <m:t>=2</m:t>
                    </m:r>
                  </m:oMath>
                </a14:m>
                <a:r>
                  <a:rPr lang="en-US" sz="2000" dirty="0">
                    <a:latin typeface="Arial"/>
                    <a:cs typeface="Arial"/>
                  </a:rPr>
                  <a:t> (a quadratic polynomial) we have:</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For a minimum error the partial derivatives must be zero:</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22.jpg"/>
          <p:cNvPicPr>
            <a:picLocks noChangeAspect="1" noChangeArrowheads="1"/>
          </p:cNvPicPr>
          <p:nvPr/>
        </p:nvPicPr>
        <p:blipFill>
          <a:blip r:embed="rId3" cstate="print"/>
          <a:stretch>
            <a:fillRect/>
          </a:stretch>
        </p:blipFill>
        <p:spPr bwMode="auto">
          <a:xfrm>
            <a:off x="589279" y="1934465"/>
            <a:ext cx="6231467" cy="698814"/>
          </a:xfrm>
          <a:prstGeom prst="rect">
            <a:avLst/>
          </a:prstGeom>
          <a:noFill/>
        </p:spPr>
      </p:pic>
      <p:pic>
        <p:nvPicPr>
          <p:cNvPr id="5" name="Picture 2" descr="\\172.16.3.215\data4\Graphics\Powerpoint\WILEY WORK\GILAT\Final Files\ch06\gilat_3e_eq_06_23.jpg"/>
          <p:cNvPicPr>
            <a:picLocks noChangeAspect="1" noChangeArrowheads="1"/>
          </p:cNvPicPr>
          <p:nvPr/>
        </p:nvPicPr>
        <p:blipFill>
          <a:blip r:embed="rId4" cstate="print"/>
          <a:stretch>
            <a:fillRect/>
          </a:stretch>
        </p:blipFill>
        <p:spPr bwMode="auto">
          <a:xfrm>
            <a:off x="589279" y="3437164"/>
            <a:ext cx="6671733" cy="743422"/>
          </a:xfrm>
          <a:prstGeom prst="rect">
            <a:avLst/>
          </a:prstGeom>
          <a:noFill/>
        </p:spPr>
      </p:pic>
      <p:pic>
        <p:nvPicPr>
          <p:cNvPr id="6" name="Picture 2" descr="\\172.16.3.215\data4\Graphics\Powerpoint\WILEY WORK\GILAT\Final Files\ch06\gilat_3e_eq_06_24.jpg"/>
          <p:cNvPicPr>
            <a:picLocks noChangeAspect="1" noChangeArrowheads="1"/>
          </p:cNvPicPr>
          <p:nvPr/>
        </p:nvPicPr>
        <p:blipFill>
          <a:blip r:embed="rId5" cstate="print"/>
          <a:stretch>
            <a:fillRect/>
          </a:stretch>
        </p:blipFill>
        <p:spPr bwMode="auto">
          <a:xfrm>
            <a:off x="589279" y="4180586"/>
            <a:ext cx="7051040" cy="745396"/>
          </a:xfrm>
          <a:prstGeom prst="rect">
            <a:avLst/>
          </a:prstGeom>
          <a:noFill/>
        </p:spPr>
      </p:pic>
      <p:pic>
        <p:nvPicPr>
          <p:cNvPr id="7" name="Picture 2" descr="\\172.16.3.215\data4\Graphics\Powerpoint\WILEY WORK\GILAT\Final Files\ch06\gilat_3e_eq_06_25.jpg"/>
          <p:cNvPicPr>
            <a:picLocks noChangeAspect="1" noChangeArrowheads="1"/>
          </p:cNvPicPr>
          <p:nvPr/>
        </p:nvPicPr>
        <p:blipFill>
          <a:blip r:embed="rId6" cstate="print"/>
          <a:stretch>
            <a:fillRect/>
          </a:stretch>
        </p:blipFill>
        <p:spPr bwMode="auto">
          <a:xfrm>
            <a:off x="589279" y="4924009"/>
            <a:ext cx="7051040" cy="755468"/>
          </a:xfrm>
          <a:prstGeom prst="rect">
            <a:avLst/>
          </a:prstGeom>
          <a:noFill/>
        </p:spPr>
      </p:pic>
    </p:spTree>
    <p:extLst>
      <p:ext uri="{BB962C8B-B14F-4D97-AF65-F5344CB8AC3E}">
        <p14:creationId xmlns:p14="http://schemas.microsoft.com/office/powerpoint/2010/main" val="1513317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r>
                  <a:rPr lang="en-US" sz="2000" dirty="0">
                    <a:latin typeface="Arial"/>
                    <a:cs typeface="Arial"/>
                  </a:rPr>
                  <a:t> </a:t>
                </a:r>
              </a:p>
              <a:p>
                <a:pPr marL="45720" indent="0">
                  <a:buNone/>
                </a:pPr>
                <a:r>
                  <a:rPr lang="en-US" sz="2000" dirty="0">
                    <a:latin typeface="Arial"/>
                    <a:cs typeface="Arial"/>
                  </a:rPr>
                  <a:t>Equations (6.23) to (6.25) are a system of three linear equations in terms of the unknowns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oMath>
                </a14:m>
                <a:r>
                  <a:rPr lang="en-US" sz="2000" dirty="0">
                    <a:latin typeface="Arial"/>
                    <a:cs typeface="Arial"/>
                  </a:rPr>
                  <a:t> and can be written thus: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The solution of this system of equations gives the values of the coefficients</a:t>
                </a:r>
                <a14:m>
                  <m:oMath xmlns:m="http://schemas.openxmlformats.org/officeDocument/2006/math">
                    <m:sSub>
                      <m:sSubPr>
                        <m:ctrlPr>
                          <a:rPr lang="en-US" sz="2000" i="1">
                            <a:latin typeface="Cambria Math" panose="02040503050406030204" pitchFamily="18" charset="0"/>
                            <a:cs typeface="Arial"/>
                          </a:rPr>
                        </m:ctrlPr>
                      </m:sSubPr>
                      <m:e>
                        <m:r>
                          <a:rPr lang="en-GB" sz="2000" b="0" i="1" smtClean="0">
                            <a:latin typeface="Cambria Math" charset="0"/>
                            <a:cs typeface="Arial"/>
                          </a:rPr>
                          <m:t> </m:t>
                        </m:r>
                        <m:r>
                          <a:rPr lang="en-GB" sz="2000" i="1">
                            <a:latin typeface="Cambria Math" charset="0"/>
                            <a:cs typeface="Arial"/>
                          </a:rPr>
                          <m:t>𝑎</m:t>
                        </m:r>
                      </m:e>
                      <m:sub>
                        <m:r>
                          <a:rPr lang="en-GB" sz="2000" i="1">
                            <a:latin typeface="Cambria Math" charset="0"/>
                            <a:cs typeface="Arial"/>
                          </a:rPr>
                          <m:t>0</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2</m:t>
                        </m:r>
                      </m:sub>
                    </m:sSub>
                  </m:oMath>
                </a14:m>
                <a:r>
                  <a:rPr lang="en-US" sz="2000" dirty="0">
                    <a:latin typeface="Arial"/>
                    <a:cs typeface="Arial"/>
                  </a:rPr>
                  <a:t> of the polynomial </a:t>
                </a:r>
                <a14:m>
                  <m:oMath xmlns:m="http://schemas.openxmlformats.org/officeDocument/2006/math">
                    <m:r>
                      <a:rPr lang="en-GB" sz="2000" b="0" i="1" smtClean="0">
                        <a:latin typeface="Cambria Math" charset="0"/>
                        <a:cs typeface="Arial"/>
                      </a:rPr>
                      <m:t>𝑦</m:t>
                    </m:r>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sSubSup>
                      <m:sSubSupPr>
                        <m:ctrlPr>
                          <a:rPr lang="en-US" sz="2000" b="0" i="1" smtClean="0">
                            <a:latin typeface="Cambria Math" panose="02040503050406030204" pitchFamily="18" charset="0"/>
                            <a:cs typeface="Arial"/>
                          </a:rPr>
                        </m:ctrlPr>
                      </m:sSubSupPr>
                      <m:e>
                        <m:r>
                          <a:rPr lang="en-GB" sz="2000" b="0" i="1" smtClean="0">
                            <a:latin typeface="Cambria Math" charset="0"/>
                            <a:cs typeface="Arial"/>
                          </a:rPr>
                          <m:t>𝑥</m:t>
                        </m:r>
                      </m:e>
                      <m:sub>
                        <m:r>
                          <a:rPr lang="en-GB" sz="2000" b="0" i="1" smtClean="0">
                            <a:latin typeface="Cambria Math" charset="0"/>
                            <a:cs typeface="Arial"/>
                          </a:rPr>
                          <m:t>𝑖</m:t>
                        </m:r>
                      </m:sub>
                      <m:sup>
                        <m:r>
                          <a:rPr lang="en-GB" sz="2000" b="0" i="1" smtClean="0">
                            <a:latin typeface="Cambria Math" charset="0"/>
                            <a:cs typeface="Arial"/>
                          </a:rPr>
                          <m:t>2</m:t>
                        </m:r>
                      </m:sup>
                    </m:sSubSup>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oMath>
                </a14:m>
                <a:r>
                  <a:rPr lang="en-US" sz="2000" dirty="0">
                    <a:latin typeface="Arial"/>
                    <a:cs typeface="Arial"/>
                  </a:rPr>
                  <a:t> that best fits the </a:t>
                </a:r>
                <a14:m>
                  <m:oMath xmlns:m="http://schemas.openxmlformats.org/officeDocument/2006/math">
                    <m:r>
                      <a:rPr lang="en-GB" sz="2000" b="0" i="1" smtClean="0">
                        <a:latin typeface="Cambria Math" charset="0"/>
                        <a:cs typeface="Arial"/>
                      </a:rPr>
                      <m:t>𝑛</m:t>
                    </m:r>
                  </m:oMath>
                </a14:m>
                <a:r>
                  <a:rPr lang="en-US" sz="2000" dirty="0">
                    <a:latin typeface="Arial"/>
                    <a:cs typeface="Arial"/>
                  </a:rPr>
                  <a:t> data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e>
                    </m:d>
                  </m:oMath>
                </a14:m>
                <a:r>
                  <a:rPr lang="en-US" sz="2000" dirty="0">
                    <a:latin typeface="Arial"/>
                    <a:cs typeface="Arial"/>
                  </a:rPr>
                  <a:t>. The coefficients for higher order polynomials is derived in the same way.</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26.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535092" y="2167804"/>
            <a:ext cx="5879253" cy="739106"/>
          </a:xfrm>
          <a:prstGeom prst="rect">
            <a:avLst/>
          </a:prstGeom>
          <a:noFill/>
        </p:spPr>
      </p:pic>
      <p:pic>
        <p:nvPicPr>
          <p:cNvPr id="5" name="Picture 2" descr="\\172.16.3.215\data4\Graphics\Powerpoint\WILEY WORK\GILAT\Final Files\ch06\gilat_3e_eq_06_27.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35092" y="2906910"/>
            <a:ext cx="7010399" cy="756122"/>
          </a:xfrm>
          <a:prstGeom prst="rect">
            <a:avLst/>
          </a:prstGeom>
          <a:noFill/>
        </p:spPr>
      </p:pic>
      <p:pic>
        <p:nvPicPr>
          <p:cNvPr id="6" name="Picture 2" descr="\\172.16.3.215\data4\Graphics\Powerpoint\WILEY WORK\GILAT\Final Files\ch06\gilat_3e_eq_06_28.jpg"/>
          <p:cNvPicPr>
            <a:picLocks noChangeAspect="1" noChangeArrowheads="1"/>
          </p:cNvPicPr>
          <p:nvPr/>
        </p:nvPicPr>
        <p:blipFill>
          <a:blip r:embed="rId5" cstate="print">
            <a:duotone>
              <a:prstClr val="black"/>
              <a:schemeClr val="accent3">
                <a:tint val="45000"/>
                <a:satMod val="400000"/>
              </a:schemeClr>
            </a:duotone>
          </a:blip>
          <a:stretch>
            <a:fillRect/>
          </a:stretch>
        </p:blipFill>
        <p:spPr bwMode="auto">
          <a:xfrm>
            <a:off x="535092" y="3663032"/>
            <a:ext cx="7010399" cy="741099"/>
          </a:xfrm>
          <a:prstGeom prst="rect">
            <a:avLst/>
          </a:prstGeom>
          <a:noFill/>
        </p:spPr>
      </p:pic>
    </p:spTree>
    <p:extLst>
      <p:ext uri="{BB962C8B-B14F-4D97-AF65-F5344CB8AC3E}">
        <p14:creationId xmlns:p14="http://schemas.microsoft.com/office/powerpoint/2010/main" val="1046864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Background:</a:t>
            </a:r>
          </a:p>
          <a:p>
            <a:pPr marL="45720" indent="0">
              <a:buNone/>
            </a:pPr>
            <a:endParaRPr lang="en-US" sz="2000" b="1" i="1" dirty="0">
              <a:latin typeface="Arial"/>
              <a:cs typeface="Arial"/>
            </a:endParaRPr>
          </a:p>
          <a:p>
            <a:pPr marL="45720" indent="0">
              <a:buNone/>
            </a:pPr>
            <a:r>
              <a:rPr lang="en-US" sz="2000" dirty="0">
                <a:latin typeface="Arial"/>
                <a:cs typeface="Arial"/>
              </a:rPr>
              <a:t>Experimental data is usually discrete having been performed for a discrete set of data points.</a:t>
            </a:r>
          </a:p>
          <a:p>
            <a:pPr marL="45720" indent="0">
              <a:buNone/>
            </a:pPr>
            <a:endParaRPr lang="en-US" sz="2000" dirty="0">
              <a:latin typeface="Arial"/>
              <a:cs typeface="Arial"/>
            </a:endParaRPr>
          </a:p>
          <a:p>
            <a:pPr marL="45720" indent="0">
              <a:buNone/>
            </a:pPr>
            <a:r>
              <a:rPr lang="en-US" sz="2000" dirty="0">
                <a:latin typeface="Arial"/>
                <a:cs typeface="Arial"/>
              </a:rPr>
              <a:t>Oftentimes we need to approximate these data with a function that can be used to extrapolate the data (give data outside the range of measurement) or indeed to estimate the </a:t>
            </a:r>
            <a:r>
              <a:rPr lang="en-US" sz="2000" dirty="0" err="1">
                <a:latin typeface="Arial"/>
                <a:cs typeface="Arial"/>
              </a:rPr>
              <a:t>behaviour</a:t>
            </a:r>
            <a:r>
              <a:rPr lang="en-US" sz="2000" dirty="0">
                <a:latin typeface="Arial"/>
                <a:cs typeface="Arial"/>
              </a:rPr>
              <a:t> of the function for a change in function parameters. This process is known as </a:t>
            </a:r>
            <a:r>
              <a:rPr lang="en-US" sz="2000" b="1" i="1" dirty="0">
                <a:latin typeface="Arial"/>
                <a:cs typeface="Arial"/>
              </a:rPr>
              <a:t>curve fitting</a:t>
            </a:r>
            <a:r>
              <a:rPr lang="en-US" sz="2000" dirty="0">
                <a:latin typeface="Arial"/>
                <a:cs typeface="Arial"/>
              </a:rPr>
              <a:t>.  In other words curve fitting is obtaining a mathematical function that governs the results.</a:t>
            </a:r>
            <a:br>
              <a:rPr lang="en-US" sz="2000" dirty="0">
                <a:latin typeface="Arial"/>
                <a:cs typeface="Arial"/>
              </a:rPr>
            </a:br>
            <a:r>
              <a:rPr lang="en-US" sz="2000" dirty="0">
                <a:latin typeface="Arial"/>
                <a:cs typeface="Arial"/>
              </a:rPr>
              <a:t>By way of example we have the data for the strength of a metal versus grain size:</a:t>
            </a: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Z:\Newmedia\Wiley\jira\bcs1095\Gilat3e\Work\Missing Images\gilat_3e_table_06_01.jpg"/>
          <p:cNvPicPr>
            <a:picLocks noChangeAspect="1" noChangeArrowheads="1"/>
          </p:cNvPicPr>
          <p:nvPr/>
        </p:nvPicPr>
        <p:blipFill>
          <a:blip r:embed="rId2"/>
          <a:srcRect/>
          <a:stretch>
            <a:fillRect/>
          </a:stretch>
        </p:blipFill>
        <p:spPr bwMode="auto">
          <a:xfrm>
            <a:off x="575733" y="5264361"/>
            <a:ext cx="6678507" cy="710585"/>
          </a:xfrm>
          <a:prstGeom prst="rect">
            <a:avLst/>
          </a:prstGeom>
          <a:noFill/>
        </p:spPr>
      </p:pic>
    </p:spTree>
    <p:extLst>
      <p:ext uri="{BB962C8B-B14F-4D97-AF65-F5344CB8AC3E}">
        <p14:creationId xmlns:p14="http://schemas.microsoft.com/office/powerpoint/2010/main" val="817906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029" t="48691" r="12548" b="9926"/>
          <a:stretch/>
        </p:blipFill>
        <p:spPr>
          <a:xfrm>
            <a:off x="155787" y="1144693"/>
            <a:ext cx="4355253" cy="283802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081" t="8889" r="6126" b="12791"/>
          <a:stretch/>
        </p:blipFill>
        <p:spPr>
          <a:xfrm>
            <a:off x="4680229" y="1144693"/>
            <a:ext cx="4375573" cy="5371253"/>
          </a:xfrm>
          <a:prstGeom prst="rect">
            <a:avLst/>
          </a:prstGeom>
        </p:spPr>
      </p:pic>
    </p:spTree>
    <p:extLst>
      <p:ext uri="{BB962C8B-B14F-4D97-AF65-F5344CB8AC3E}">
        <p14:creationId xmlns:p14="http://schemas.microsoft.com/office/powerpoint/2010/main" val="70805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81" t="8790" r="12425" b="37777"/>
          <a:stretch/>
        </p:blipFill>
        <p:spPr>
          <a:xfrm>
            <a:off x="2418007" y="1720427"/>
            <a:ext cx="4375573" cy="3664374"/>
          </a:xfrm>
          <a:prstGeom prst="rect">
            <a:avLst/>
          </a:prstGeom>
        </p:spPr>
      </p:pic>
    </p:spTree>
    <p:extLst>
      <p:ext uri="{BB962C8B-B14F-4D97-AF65-F5344CB8AC3E}">
        <p14:creationId xmlns:p14="http://schemas.microsoft.com/office/powerpoint/2010/main" val="726976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Combination of Nonlinear Functions:</a:t>
                </a:r>
              </a:p>
              <a:p>
                <a:pPr marL="45720" indent="0">
                  <a:buNone/>
                </a:pPr>
                <a:endParaRPr lang="en-US" sz="2000" b="1" i="1" dirty="0">
                  <a:latin typeface="Arial"/>
                  <a:cs typeface="Arial"/>
                </a:endParaRPr>
              </a:p>
              <a:p>
                <a:pPr marL="45720" indent="0">
                  <a:buNone/>
                </a:pPr>
                <a:r>
                  <a:rPr lang="en-US" sz="2000" dirty="0">
                    <a:latin typeface="Arial"/>
                    <a:cs typeface="Arial"/>
                  </a:rPr>
                  <a:t>To </a:t>
                </a:r>
                <a:r>
                  <a:rPr lang="en-US" sz="2000" dirty="0" err="1">
                    <a:latin typeface="Arial"/>
                    <a:cs typeface="Arial"/>
                  </a:rPr>
                  <a:t>generalise</a:t>
                </a:r>
                <a:r>
                  <a:rPr lang="en-US" sz="2000" dirty="0">
                    <a:latin typeface="Arial"/>
                    <a:cs typeface="Arial"/>
                  </a:rPr>
                  <a:t>, least squares regression for any type (or types) of function (e.g. the exponential function) we write:</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𝑓</m:t>
                        </m:r>
                      </m:e>
                      <m:sub>
                        <m:r>
                          <a:rPr lang="en-GB" sz="2000" b="0" i="1" smtClean="0">
                            <a:latin typeface="Cambria Math" charset="0"/>
                            <a:cs typeface="Arial"/>
                          </a:rPr>
                          <m:t>1</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𝑓</m:t>
                        </m:r>
                      </m:e>
                      <m:sub>
                        <m:r>
                          <a:rPr lang="en-GB" sz="2000" b="0" i="1" smtClean="0">
                            <a:latin typeface="Cambria Math" charset="0"/>
                            <a:cs typeface="Arial"/>
                          </a:rPr>
                          <m:t>2</m:t>
                        </m:r>
                      </m:sub>
                    </m:sSub>
                    <m:r>
                      <a:rPr lang="en-GB" sz="2000" b="0" i="1" smtClean="0">
                        <a:latin typeface="Cambria Math" charset="0"/>
                        <a:cs typeface="Arial"/>
                      </a:rPr>
                      <m:t> …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𝑓</m:t>
                        </m:r>
                      </m:e>
                      <m:sub>
                        <m:r>
                          <a:rPr lang="en-GB" sz="2000" b="0" i="1" smtClean="0">
                            <a:latin typeface="Cambria Math" charset="0"/>
                            <a:cs typeface="Arial"/>
                          </a:rPr>
                          <m:t>𝑛</m:t>
                        </m:r>
                      </m:sub>
                    </m:sSub>
                  </m:oMath>
                </a14:m>
                <a:r>
                  <a:rPr lang="en-US" sz="2000" dirty="0">
                    <a:latin typeface="Arial"/>
                    <a:cs typeface="Arial"/>
                  </a:rPr>
                  <a:t> are prescribed functions (usually chosen with a fore-knowledge of how the function being fit ought to behave).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𝐶</m:t>
                        </m:r>
                      </m:e>
                      <m:sub>
                        <m:r>
                          <a:rPr lang="en-GB" sz="2000" b="0" i="1" smtClean="0">
                            <a:latin typeface="Cambria Math" charset="0"/>
                            <a:cs typeface="Arial"/>
                          </a:rPr>
                          <m:t>1</m:t>
                        </m:r>
                      </m:sub>
                    </m:sSub>
                    <m:r>
                      <a:rPr lang="en-GB" sz="2000" b="0" i="1" smtClean="0">
                        <a:latin typeface="Cambria Math" charset="0"/>
                        <a:cs typeface="Arial"/>
                      </a:rPr>
                      <m:t> …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𝐶</m:t>
                        </m:r>
                      </m:e>
                      <m:sub>
                        <m:r>
                          <a:rPr lang="en-GB" sz="2000" b="0" i="1" smtClean="0">
                            <a:latin typeface="Cambria Math" charset="0"/>
                            <a:cs typeface="Arial"/>
                          </a:rPr>
                          <m:t>𝑚</m:t>
                        </m:r>
                      </m:sub>
                    </m:sSub>
                  </m:oMath>
                </a14:m>
                <a:r>
                  <a:rPr lang="en-US" sz="2000" dirty="0">
                    <a:latin typeface="Arial"/>
                    <a:cs typeface="Arial"/>
                  </a:rPr>
                  <a:t> are the unknown coefficients. Using least squares regression </a:t>
                </a:r>
                <a:br>
                  <a:rPr lang="en-US" sz="2000" dirty="0">
                    <a:latin typeface="Arial"/>
                    <a:cs typeface="Arial"/>
                  </a:rPr>
                </a:br>
                <a:r>
                  <a:rPr lang="en-US" sz="2000" dirty="0">
                    <a:latin typeface="Arial"/>
                    <a:cs typeface="Arial"/>
                  </a:rPr>
                  <a:t>Equation (6.91) is used to fit a given set of n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e>
                    </m:d>
                  </m:oMath>
                </a14:m>
                <a:r>
                  <a:rPr lang="en-US" sz="2000" dirty="0">
                    <a:latin typeface="Arial"/>
                    <a:cs typeface="Arial"/>
                  </a:rPr>
                  <a:t>, </a:t>
                </a:r>
                <a:r>
                  <a:rPr lang="is-IS" sz="2000" dirty="0">
                    <a:latin typeface="Arial"/>
                    <a:cs typeface="Arial"/>
                  </a:rPr>
                  <a:t>… ,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b="0" i="1" smtClean="0">
                                <a:latin typeface="Cambria Math" charset="0"/>
                                <a:cs typeface="Arial"/>
                              </a:rPr>
                              <m:t>𝑛</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b="0" i="1" smtClean="0">
                                <a:latin typeface="Cambria Math" charset="0"/>
                                <a:cs typeface="Arial"/>
                              </a:rPr>
                              <m:t>𝑛</m:t>
                            </m:r>
                          </m:sub>
                        </m:sSub>
                      </m:e>
                    </m:d>
                  </m:oMath>
                </a14:m>
                <a:r>
                  <a:rPr lang="is-IS" sz="2000" dirty="0">
                    <a:latin typeface="Arial"/>
                    <a:cs typeface="Arial"/>
                  </a:rPr>
                  <a:t> by minimising the total error that is given by the sum of the squares of the residuals:</a:t>
                </a:r>
              </a:p>
              <a:p>
                <a:pPr marL="45720" indent="0">
                  <a:buNone/>
                </a:pPr>
                <a:endParaRPr lang="is-I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7" name="Picture 2" descr="\\172.16.3.215\data4\Graphics\Powerpoint\WILEY WORK\GILAT\Final Files\ch06\gilat_3e_eq_06_91.jpg"/>
          <p:cNvPicPr>
            <a:picLocks noChangeAspect="1" noChangeArrowheads="1"/>
          </p:cNvPicPr>
          <p:nvPr/>
        </p:nvPicPr>
        <p:blipFill>
          <a:blip r:embed="rId3" cstate="print"/>
          <a:stretch>
            <a:fillRect/>
          </a:stretch>
        </p:blipFill>
        <p:spPr bwMode="auto">
          <a:xfrm>
            <a:off x="594041" y="2262317"/>
            <a:ext cx="8023505" cy="670536"/>
          </a:xfrm>
          <a:prstGeom prst="rect">
            <a:avLst/>
          </a:prstGeom>
          <a:noFill/>
        </p:spPr>
      </p:pic>
      <p:pic>
        <p:nvPicPr>
          <p:cNvPr id="8" name="Picture 2" descr="\\172.16.3.215\data4\Graphics\Powerpoint\WILEY WORK\GILAT\Final Files\ch06\gilat_3e_eq_06_92.jpg"/>
          <p:cNvPicPr>
            <a:picLocks noChangeAspect="1" noChangeArrowheads="1"/>
          </p:cNvPicPr>
          <p:nvPr/>
        </p:nvPicPr>
        <p:blipFill>
          <a:blip r:embed="rId4" cstate="print"/>
          <a:stretch>
            <a:fillRect/>
          </a:stretch>
        </p:blipFill>
        <p:spPr bwMode="auto">
          <a:xfrm>
            <a:off x="582508" y="5369004"/>
            <a:ext cx="5608320" cy="765134"/>
          </a:xfrm>
          <a:prstGeom prst="rect">
            <a:avLst/>
          </a:prstGeom>
          <a:noFill/>
        </p:spPr>
      </p:pic>
    </p:spTree>
    <p:extLst>
      <p:ext uri="{BB962C8B-B14F-4D97-AF65-F5344CB8AC3E}">
        <p14:creationId xmlns:p14="http://schemas.microsoft.com/office/powerpoint/2010/main" val="1815351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Linear Combination of Nonlinear Functions:</a:t>
                </a:r>
              </a:p>
              <a:p>
                <a:pPr marL="45720" indent="0">
                  <a:buNone/>
                </a:pPr>
                <a:endParaRPr lang="en-US" dirty="0"/>
              </a:p>
              <a:p>
                <a:pPr marL="45720" indent="0">
                  <a:buNone/>
                </a:pPr>
                <a:endParaRPr lang="en-US" sz="2000" dirty="0">
                  <a:latin typeface="Arial" charset="0"/>
                  <a:ea typeface="Arial" charset="0"/>
                  <a:cs typeface="Arial" charset="0"/>
                </a:endParaRPr>
              </a:p>
              <a:p>
                <a:pPr marL="45720" indent="0">
                  <a:buNone/>
                </a:pPr>
                <a:r>
                  <a:rPr lang="en-US" sz="2000" dirty="0" err="1">
                    <a:latin typeface="Arial" charset="0"/>
                    <a:ea typeface="Arial" charset="0"/>
                    <a:cs typeface="Arial" charset="0"/>
                  </a:rPr>
                  <a:t>Minimising</a:t>
                </a:r>
                <a:r>
                  <a:rPr lang="en-US" sz="2000" dirty="0">
                    <a:latin typeface="Arial" charset="0"/>
                    <a:ea typeface="Arial" charset="0"/>
                    <a:cs typeface="Arial" charset="0"/>
                  </a:rPr>
                  <a:t> </a:t>
                </a:r>
                <a14:m>
                  <m:oMath xmlns:m="http://schemas.openxmlformats.org/officeDocument/2006/math">
                    <m:r>
                      <a:rPr lang="en-GB" sz="2000" b="0" i="1" smtClean="0">
                        <a:latin typeface="Cambria Math" charset="0"/>
                        <a:ea typeface="Arial" charset="0"/>
                        <a:cs typeface="Arial" charset="0"/>
                      </a:rPr>
                      <m:t>𝐸</m:t>
                    </m:r>
                  </m:oMath>
                </a14:m>
                <a:r>
                  <a:rPr lang="en-US" sz="2000" dirty="0">
                    <a:latin typeface="Arial" charset="0"/>
                    <a:ea typeface="Arial" charset="0"/>
                    <a:cs typeface="Arial" charset="0"/>
                  </a:rPr>
                  <a:t> gives: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Substituting Equation (6.92) into (6.93) gives: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93.jpg"/>
          <p:cNvPicPr>
            <a:picLocks noChangeAspect="1" noChangeArrowheads="1"/>
          </p:cNvPicPr>
          <p:nvPr/>
        </p:nvPicPr>
        <p:blipFill>
          <a:blip r:embed="rId3" cstate="print"/>
          <a:stretch>
            <a:fillRect/>
          </a:stretch>
        </p:blipFill>
        <p:spPr bwMode="auto">
          <a:xfrm>
            <a:off x="575734" y="2341644"/>
            <a:ext cx="6121438" cy="585908"/>
          </a:xfrm>
          <a:prstGeom prst="rect">
            <a:avLst/>
          </a:prstGeom>
          <a:noFill/>
        </p:spPr>
      </p:pic>
      <p:pic>
        <p:nvPicPr>
          <p:cNvPr id="5" name="Picture 2" descr="\\172.16.3.215\data4\Graphics\Powerpoint\WILEY WORK\GILAT\Final Files\ch06\gilat_3e_eq_06_94.jpg"/>
          <p:cNvPicPr>
            <a:picLocks noChangeAspect="1" noChangeArrowheads="1"/>
          </p:cNvPicPr>
          <p:nvPr/>
        </p:nvPicPr>
        <p:blipFill>
          <a:blip r:embed="rId4" cstate="print"/>
          <a:stretch>
            <a:fillRect/>
          </a:stretch>
        </p:blipFill>
        <p:spPr bwMode="auto">
          <a:xfrm>
            <a:off x="575734" y="4198773"/>
            <a:ext cx="5933563" cy="1029896"/>
          </a:xfrm>
          <a:prstGeom prst="rect">
            <a:avLst/>
          </a:prstGeom>
          <a:noFill/>
        </p:spPr>
      </p:pic>
    </p:spTree>
    <p:extLst>
      <p:ext uri="{BB962C8B-B14F-4D97-AF65-F5344CB8AC3E}">
        <p14:creationId xmlns:p14="http://schemas.microsoft.com/office/powerpoint/2010/main" val="1401306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lnSpcReduction="10000"/>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Linear Combination of Nonlinear Functions:</a:t>
                </a:r>
              </a:p>
              <a:p>
                <a:pPr marL="45720" indent="0">
                  <a:buNone/>
                </a:pPr>
                <a:endParaRPr lang="en-US" sz="2000" b="1" i="1" dirty="0">
                  <a:latin typeface="Arial"/>
                  <a:cs typeface="Arial"/>
                </a:endParaRPr>
              </a:p>
              <a:p>
                <a:pPr marL="45720" indent="0">
                  <a:buNone/>
                </a:pPr>
                <a:r>
                  <a:rPr lang="en-US" sz="2000" dirty="0">
                    <a:latin typeface="Arial"/>
                    <a:cs typeface="Arial"/>
                  </a:rPr>
                  <a:t>Now define:</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then Equation (6.94) becomes: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This can be rewritten:</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This latter equation is a system of </a:t>
                </a:r>
                <a14:m>
                  <m:oMath xmlns:m="http://schemas.openxmlformats.org/officeDocument/2006/math">
                    <m:r>
                      <a:rPr lang="en-GB" sz="2000" b="0" i="1" smtClean="0">
                        <a:latin typeface="Cambria Math" charset="0"/>
                        <a:cs typeface="Arial"/>
                      </a:rPr>
                      <m:t>𝑚</m:t>
                    </m:r>
                  </m:oMath>
                </a14:m>
                <a:r>
                  <a:rPr lang="en-US" sz="2000" dirty="0">
                    <a:latin typeface="Arial"/>
                    <a:cs typeface="Arial"/>
                  </a:rPr>
                  <a:t> linear equations in </a:t>
                </a:r>
                <a14:m>
                  <m:oMath xmlns:m="http://schemas.openxmlformats.org/officeDocument/2006/math">
                    <m:r>
                      <a:rPr lang="en-GB" sz="2000" b="0" i="1" smtClean="0">
                        <a:latin typeface="Cambria Math" charset="0"/>
                        <a:cs typeface="Arial"/>
                      </a:rPr>
                      <m:t>𝑚</m:t>
                    </m:r>
                  </m:oMath>
                </a14:m>
                <a:r>
                  <a:rPr lang="en-US" sz="2000" dirty="0">
                    <a:latin typeface="Arial"/>
                    <a:cs typeface="Arial"/>
                  </a:rPr>
                  <a:t> unknowns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𝐶</m:t>
                        </m:r>
                      </m:e>
                      <m:sub>
                        <m:r>
                          <a:rPr lang="en-GB" sz="2000" b="0" i="1" smtClean="0">
                            <a:latin typeface="Cambria Math" charset="0"/>
                            <a:cs typeface="Arial"/>
                          </a:rPr>
                          <m:t>𝑘</m:t>
                        </m:r>
                      </m:sub>
                    </m:sSub>
                    <m:r>
                      <a:rPr lang="en-GB" sz="2000" b="0" i="1" smtClean="0">
                        <a:latin typeface="Cambria Math" charset="0"/>
                        <a:cs typeface="Arial"/>
                      </a:rPr>
                      <m:t>)</m:t>
                    </m:r>
                  </m:oMath>
                </a14:m>
                <a:r>
                  <a:rPr lang="en-US" sz="2000" dirty="0">
                    <a:latin typeface="Arial"/>
                    <a:cs typeface="Arial"/>
                  </a:rPr>
                  <a:t> and so Equation (6.91) can be satisfied.</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95.jpg"/>
          <p:cNvPicPr>
            <a:picLocks noChangeAspect="1" noChangeArrowheads="1"/>
          </p:cNvPicPr>
          <p:nvPr/>
        </p:nvPicPr>
        <p:blipFill>
          <a:blip r:embed="rId3" cstate="print"/>
          <a:stretch>
            <a:fillRect/>
          </a:stretch>
        </p:blipFill>
        <p:spPr bwMode="auto">
          <a:xfrm>
            <a:off x="535093" y="1715539"/>
            <a:ext cx="5614725" cy="749966"/>
          </a:xfrm>
          <a:prstGeom prst="rect">
            <a:avLst/>
          </a:prstGeom>
          <a:noFill/>
        </p:spPr>
      </p:pic>
      <p:pic>
        <p:nvPicPr>
          <p:cNvPr id="5" name="Picture 2" descr="\\172.16.3.215\data4\Graphics\Powerpoint\WILEY WORK\GILAT\Final Files\ch06\gilat_3e_eq_06_96.jpg"/>
          <p:cNvPicPr>
            <a:picLocks noChangeAspect="1" noChangeArrowheads="1"/>
          </p:cNvPicPr>
          <p:nvPr/>
        </p:nvPicPr>
        <p:blipFill>
          <a:blip r:embed="rId4" cstate="print"/>
          <a:stretch>
            <a:fillRect/>
          </a:stretch>
        </p:blipFill>
        <p:spPr bwMode="auto">
          <a:xfrm>
            <a:off x="535093" y="3199558"/>
            <a:ext cx="6385478" cy="725208"/>
          </a:xfrm>
          <a:prstGeom prst="rect">
            <a:avLst/>
          </a:prstGeom>
          <a:noFill/>
        </p:spPr>
      </p:pic>
      <p:pic>
        <p:nvPicPr>
          <p:cNvPr id="6" name="Picture 2" descr="\\172.16.3.215\data4\Graphics\Powerpoint\WILEY WORK\GILAT\Final Files\ch06\gilat_3e_eq_06_97.jpg"/>
          <p:cNvPicPr>
            <a:picLocks noChangeAspect="1" noChangeArrowheads="1"/>
          </p:cNvPicPr>
          <p:nvPr/>
        </p:nvPicPr>
        <p:blipFill>
          <a:blip r:embed="rId5" cstate="print">
            <a:duotone>
              <a:prstClr val="black"/>
              <a:schemeClr val="accent3">
                <a:tint val="45000"/>
                <a:satMod val="400000"/>
              </a:schemeClr>
            </a:duotone>
          </a:blip>
          <a:stretch>
            <a:fillRect/>
          </a:stretch>
        </p:blipFill>
        <p:spPr bwMode="auto">
          <a:xfrm>
            <a:off x="583483" y="4658819"/>
            <a:ext cx="6337088" cy="742345"/>
          </a:xfrm>
          <a:prstGeom prst="rect">
            <a:avLst/>
          </a:prstGeom>
          <a:noFill/>
        </p:spPr>
      </p:pic>
    </p:spTree>
    <p:extLst>
      <p:ext uri="{BB962C8B-B14F-4D97-AF65-F5344CB8AC3E}">
        <p14:creationId xmlns:p14="http://schemas.microsoft.com/office/powerpoint/2010/main" val="1928846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327" t="41185" r="6126" b="13186"/>
          <a:stretch/>
        </p:blipFill>
        <p:spPr>
          <a:xfrm>
            <a:off x="243768" y="1144695"/>
            <a:ext cx="4362026" cy="312928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05" t="8493" r="12549" b="20593"/>
          <a:stretch/>
        </p:blipFill>
        <p:spPr>
          <a:xfrm>
            <a:off x="4660053" y="1144695"/>
            <a:ext cx="4362027" cy="4863254"/>
          </a:xfrm>
          <a:prstGeom prst="rect">
            <a:avLst/>
          </a:prstGeom>
        </p:spPr>
      </p:pic>
    </p:spTree>
    <p:extLst>
      <p:ext uri="{BB962C8B-B14F-4D97-AF65-F5344CB8AC3E}">
        <p14:creationId xmlns:p14="http://schemas.microsoft.com/office/powerpoint/2010/main" val="915914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Interpolation is a procedure in which a mathematical formula is used to represent a given set of data points, such that the formula gives the </a:t>
            </a:r>
            <a:r>
              <a:rPr lang="en-US" sz="2000" b="1" i="1" dirty="0">
                <a:latin typeface="Arial"/>
                <a:cs typeface="Arial"/>
              </a:rPr>
              <a:t>exact</a:t>
            </a:r>
            <a:r>
              <a:rPr lang="en-US" sz="2000" dirty="0">
                <a:latin typeface="Arial"/>
                <a:cs typeface="Arial"/>
              </a:rPr>
              <a:t> value at the data points and an estimated value </a:t>
            </a:r>
            <a:r>
              <a:rPr lang="en-US" sz="2000" b="1" i="1" dirty="0">
                <a:latin typeface="Arial"/>
                <a:cs typeface="Arial"/>
              </a:rPr>
              <a:t>between</a:t>
            </a:r>
            <a:r>
              <a:rPr lang="en-US" sz="2000" dirty="0">
                <a:latin typeface="Arial"/>
                <a:cs typeface="Arial"/>
              </a:rPr>
              <a:t> the points. </a:t>
            </a:r>
          </a:p>
          <a:p>
            <a:pPr marL="45720" indent="0">
              <a:buNone/>
            </a:pPr>
            <a:br>
              <a:rPr lang="en-US" sz="2000" dirty="0">
                <a:latin typeface="Arial"/>
                <a:cs typeface="Arial"/>
              </a:rPr>
            </a:br>
            <a:r>
              <a:rPr lang="en-US" sz="2000" dirty="0">
                <a:latin typeface="Arial"/>
                <a:cs typeface="Arial"/>
              </a:rPr>
              <a:t>In contrast to this, curve fitting is the process of obtaining a mathematical formula, from the experimental data, that governs the phenomenon under observation. It is not necessary that the curve fit pass through all data points but rather gives a minimum overall error. The formula can then be used in theoretical calculations regarding this phenomenon including extrapolation.</a:t>
            </a: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04096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For any </a:t>
                </a:r>
                <a14:m>
                  <m:oMath xmlns:m="http://schemas.openxmlformats.org/officeDocument/2006/math">
                    <m:r>
                      <a:rPr lang="en-GB" sz="2000" b="0" i="1" smtClean="0">
                        <a:latin typeface="Cambria Math" charset="0"/>
                        <a:cs typeface="Arial"/>
                      </a:rPr>
                      <m:t>𝑛</m:t>
                    </m:r>
                  </m:oMath>
                </a14:m>
                <a:r>
                  <a:rPr lang="en-US" sz="2000" dirty="0">
                    <a:latin typeface="Arial"/>
                    <a:cs typeface="Arial"/>
                  </a:rPr>
                  <a:t> points there is a unique polynomial of order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that passes through all of these points. For two points the order of the polynomial is 1 – giving us a line. For three points the order of the polynomial is 2 giving us a parabola connecting the points and so on. </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218"/>
                </a:stretch>
              </a:blipFill>
            </p:spPr>
            <p:txBody>
              <a:bodyPr/>
              <a:lstStyle/>
              <a:p>
                <a:r>
                  <a:rPr lang="en-US">
                    <a:noFill/>
                  </a:rPr>
                  <a:t> </a:t>
                </a:r>
              </a:p>
            </p:txBody>
          </p:sp>
        </mc:Fallback>
      </mc:AlternateContent>
      <p:pic>
        <p:nvPicPr>
          <p:cNvPr id="4" name="Picture 2" descr="\\172.16.3.215\data4\Graphics\Powerpoint\WILEY WORK\GILAT\Final Files\ch06\gilat_3e_fig_06_11.jpg"/>
          <p:cNvPicPr>
            <a:picLocks noChangeAspect="1" noChangeArrowheads="1"/>
          </p:cNvPicPr>
          <p:nvPr/>
        </p:nvPicPr>
        <p:blipFill>
          <a:blip r:embed="rId3" cstate="print"/>
          <a:srcRect/>
          <a:stretch>
            <a:fillRect/>
          </a:stretch>
        </p:blipFill>
        <p:spPr bwMode="auto">
          <a:xfrm>
            <a:off x="2075550" y="2969852"/>
            <a:ext cx="5327092" cy="3078734"/>
          </a:xfrm>
          <a:prstGeom prst="rect">
            <a:avLst/>
          </a:prstGeom>
          <a:noFill/>
        </p:spPr>
      </p:pic>
    </p:spTree>
    <p:extLst>
      <p:ext uri="{BB962C8B-B14F-4D97-AF65-F5344CB8AC3E}">
        <p14:creationId xmlns:p14="http://schemas.microsoft.com/office/powerpoint/2010/main" val="659810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dirty="0">
                    <a:latin typeface="Arial" charset="0"/>
                    <a:ea typeface="Arial" charset="0"/>
                    <a:cs typeface="Arial" charset="0"/>
                  </a:rPr>
                  <a:t>The polynomial can be written in three different forms: standard, Lagrange and Newton’s.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standard form of an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IE" b="0" i="1" smtClean="0">
                            <a:latin typeface="Cambria Math" charset="0"/>
                            <a:ea typeface="Arial" charset="0"/>
                            <a:cs typeface="Arial" charset="0"/>
                          </a:rPr>
                          <m:t>𝑚</m:t>
                        </m:r>
                      </m:e>
                      <m:sup>
                        <m:r>
                          <a:rPr lang="en-GB" b="0" i="1" smtClean="0">
                            <a:latin typeface="Cambria Math" charset="0"/>
                            <a:ea typeface="Arial" charset="0"/>
                            <a:cs typeface="Arial" charset="0"/>
                          </a:rPr>
                          <m:t>𝑡h</m:t>
                        </m:r>
                      </m:sup>
                    </m:sSup>
                  </m:oMath>
                </a14:m>
                <a:r>
                  <a:rPr lang="en-US" dirty="0">
                    <a:latin typeface="Arial" charset="0"/>
                    <a:ea typeface="Arial" charset="0"/>
                    <a:cs typeface="Arial" charset="0"/>
                  </a:rPr>
                  <a:t> order polynomial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equations are written explicitly for each data point by substituting the value of each data point in turn into the polynomial.</a:t>
                </a:r>
              </a:p>
              <a:p>
                <a:pPr marL="45720" indent="0">
                  <a:buNone/>
                </a:pPr>
                <a:r>
                  <a:rPr lang="en-US" dirty="0">
                    <a:latin typeface="Arial" charset="0"/>
                    <a:ea typeface="Arial" charset="0"/>
                    <a:cs typeface="Arial" charset="0"/>
                  </a:rPr>
                  <a:t>This results in a system of linear equations in terms of the polynomial coefficients to be determined.</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35.jpg"/>
          <p:cNvPicPr>
            <a:picLocks noChangeAspect="1" noChangeArrowheads="1"/>
          </p:cNvPicPr>
          <p:nvPr/>
        </p:nvPicPr>
        <p:blipFill>
          <a:blip r:embed="rId3" cstate="print"/>
          <a:stretch>
            <a:fillRect/>
          </a:stretch>
        </p:blipFill>
        <p:spPr bwMode="auto">
          <a:xfrm>
            <a:off x="589280" y="3231896"/>
            <a:ext cx="7620000" cy="315685"/>
          </a:xfrm>
          <a:prstGeom prst="rect">
            <a:avLst/>
          </a:prstGeom>
          <a:noFill/>
        </p:spPr>
      </p:pic>
    </p:spTree>
    <p:extLst>
      <p:ext uri="{BB962C8B-B14F-4D97-AF65-F5344CB8AC3E}">
        <p14:creationId xmlns:p14="http://schemas.microsoft.com/office/powerpoint/2010/main" val="871837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latin typeface="Arial"/>
                <a:cs typeface="Arial"/>
              </a:rPr>
              <a:t>Interpolation using a Single Polynomial:</a:t>
            </a:r>
          </a:p>
          <a:p>
            <a:pPr marL="45720" indent="0">
              <a:buNone/>
            </a:pPr>
            <a:endParaRPr lang="en-US" b="1" i="1" dirty="0">
              <a:latin typeface="Arial"/>
              <a:cs typeface="Arial"/>
            </a:endParaRPr>
          </a:p>
          <a:p>
            <a:pPr marL="45720" indent="0">
              <a:buNone/>
            </a:pPr>
            <a:r>
              <a:rPr lang="en-US" dirty="0">
                <a:latin typeface="Arial"/>
                <a:cs typeface="Arial"/>
              </a:rPr>
              <a:t>For example we have five points which means we have to use a fourth order polynomial to guarantee that it passes through all data points. The data is: (1,2), (4,6), (7,4), (10,8), (13,10).</a:t>
            </a:r>
          </a:p>
          <a:p>
            <a:pPr marL="45720" indent="0">
              <a:buNone/>
            </a:pPr>
            <a:endParaRPr lang="en-US" dirty="0">
              <a:latin typeface="Arial"/>
              <a:cs typeface="Arial"/>
            </a:endParaRPr>
          </a:p>
          <a:p>
            <a:pPr marL="45720" indent="0">
              <a:buNone/>
            </a:pPr>
            <a:endParaRPr lang="en-US" dirty="0">
              <a:latin typeface="Arial"/>
              <a:cs typeface="Arial"/>
            </a:endParaRPr>
          </a:p>
          <a:p>
            <a:pPr marL="45720" indent="0">
              <a:buNone/>
            </a:pPr>
            <a:endParaRPr lang="en-US" dirty="0">
              <a:latin typeface="Arial"/>
              <a:cs typeface="Arial"/>
            </a:endParaRPr>
          </a:p>
          <a:p>
            <a:pPr marL="45720" indent="0">
              <a:buNone/>
            </a:pPr>
            <a:endParaRPr lang="en-US" dirty="0">
              <a:latin typeface="Arial"/>
              <a:cs typeface="Arial"/>
            </a:endParaRPr>
          </a:p>
          <a:p>
            <a:pPr marL="45720" indent="0">
              <a:buNone/>
            </a:pPr>
            <a:r>
              <a:rPr lang="en-US" dirty="0">
                <a:latin typeface="Arial"/>
                <a:cs typeface="Arial"/>
              </a:rPr>
              <a:t>This system of equations can be solved for the coefficients of the polynomial using any of the methods described previously. However this process is not efficient and the coefficients matrix can be ill-conditioned. Hence we look further to polynomial representation in Lagrange and Newton’s forms.</a:t>
            </a:r>
          </a:p>
          <a:p>
            <a:pPr marL="45720" indent="0">
              <a:buNone/>
            </a:pPr>
            <a:endParaRPr lang="en-US" dirty="0">
              <a:latin typeface="Arial"/>
              <a:cs typeface="Arial"/>
            </a:endParaRPr>
          </a:p>
          <a:p>
            <a:pPr marL="45720" indent="0">
              <a:buNone/>
            </a:pPr>
            <a:endParaRPr lang="en-US"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eq_06_36.jpg"/>
          <p:cNvPicPr>
            <a:picLocks noChangeAspect="1" noChangeArrowheads="1"/>
          </p:cNvPicPr>
          <p:nvPr/>
        </p:nvPicPr>
        <p:blipFill>
          <a:blip r:embed="rId2" cstate="print"/>
          <a:stretch>
            <a:fillRect/>
          </a:stretch>
        </p:blipFill>
        <p:spPr bwMode="auto">
          <a:xfrm>
            <a:off x="541867" y="2608073"/>
            <a:ext cx="5577767" cy="1418346"/>
          </a:xfrm>
          <a:prstGeom prst="rect">
            <a:avLst/>
          </a:prstGeom>
          <a:noFill/>
        </p:spPr>
      </p:pic>
    </p:spTree>
    <p:extLst>
      <p:ext uri="{BB962C8B-B14F-4D97-AF65-F5344CB8AC3E}">
        <p14:creationId xmlns:p14="http://schemas.microsoft.com/office/powerpoint/2010/main" val="159519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Background:</a:t>
            </a:r>
          </a:p>
          <a:p>
            <a:pPr marL="45720" indent="0">
              <a:buNone/>
            </a:pPr>
            <a:endParaRPr lang="en-US" sz="2000" b="1" i="1" dirty="0">
              <a:latin typeface="Arial"/>
              <a:cs typeface="Arial"/>
            </a:endParaRPr>
          </a:p>
          <a:p>
            <a:pPr marL="45720" indent="0">
              <a:buNone/>
            </a:pPr>
            <a:r>
              <a:rPr lang="en-US" dirty="0"/>
              <a:t>A plot of the data points and a curve fit is given here:</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Note how the chosen curve does not pass through most points exactly but it does give us a good picture of the overall </a:t>
            </a:r>
            <a:r>
              <a:rPr lang="en-US" dirty="0" err="1"/>
              <a:t>behaviour</a:t>
            </a:r>
            <a:r>
              <a:rPr lang="en-US" dirty="0"/>
              <a:t> of the data. Knowing the function, we can extrapolate the data and also see how it would behave for a change in parameters.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1.jpg"/>
          <p:cNvPicPr>
            <a:picLocks noChangeAspect="1" noChangeArrowheads="1"/>
          </p:cNvPicPr>
          <p:nvPr/>
        </p:nvPicPr>
        <p:blipFill>
          <a:blip r:embed="rId2" cstate="print"/>
          <a:srcRect/>
          <a:stretch>
            <a:fillRect/>
          </a:stretch>
        </p:blipFill>
        <p:spPr bwMode="auto">
          <a:xfrm>
            <a:off x="2839795" y="2005749"/>
            <a:ext cx="3745904" cy="2566251"/>
          </a:xfrm>
          <a:prstGeom prst="rect">
            <a:avLst/>
          </a:prstGeom>
          <a:noFill/>
        </p:spPr>
      </p:pic>
    </p:spTree>
    <p:extLst>
      <p:ext uri="{BB962C8B-B14F-4D97-AF65-F5344CB8AC3E}">
        <p14:creationId xmlns:p14="http://schemas.microsoft.com/office/powerpoint/2010/main" val="1608963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Lagrange Interpolating polynomials:</a:t>
            </a:r>
          </a:p>
          <a:p>
            <a:pPr marL="45720" indent="0">
              <a:buNone/>
            </a:pPr>
            <a:endParaRPr lang="en-US" sz="2000" dirty="0">
              <a:latin typeface="Arial"/>
              <a:cs typeface="Arial"/>
            </a:endParaRPr>
          </a:p>
          <a:p>
            <a:pPr marL="45720" indent="0">
              <a:buNone/>
            </a:pPr>
            <a:r>
              <a:rPr lang="en-US" sz="2000" dirty="0">
                <a:latin typeface="Arial"/>
                <a:cs typeface="Arial"/>
              </a:rPr>
              <a:t>The coefficients of these polynomials can be </a:t>
            </a:r>
            <a:br>
              <a:rPr lang="en-US" sz="2000" dirty="0">
                <a:latin typeface="Arial"/>
                <a:cs typeface="Arial"/>
              </a:rPr>
            </a:br>
            <a:r>
              <a:rPr lang="en-US" sz="2000" dirty="0">
                <a:latin typeface="Arial"/>
                <a:cs typeface="Arial"/>
              </a:rPr>
              <a:t>carried out readily by hand or with a computer.</a:t>
            </a:r>
          </a:p>
          <a:p>
            <a:pPr marL="45720" indent="0">
              <a:buNone/>
            </a:pPr>
            <a:endParaRPr lang="en-US" sz="2000" dirty="0">
              <a:latin typeface="Arial"/>
              <a:cs typeface="Arial"/>
            </a:endParaRPr>
          </a:p>
          <a:p>
            <a:pPr marL="45720" indent="0">
              <a:buNone/>
            </a:pPr>
            <a:r>
              <a:rPr lang="en-US" sz="2000" dirty="0">
                <a:latin typeface="Arial"/>
                <a:cs typeface="Arial"/>
              </a:rPr>
              <a:t>For a line the first order Lagrange polynomial </a:t>
            </a:r>
            <a:br>
              <a:rPr lang="en-US" sz="2000" dirty="0">
                <a:latin typeface="Arial"/>
                <a:cs typeface="Arial"/>
              </a:rPr>
            </a:br>
            <a:r>
              <a:rPr lang="en-US" sz="2000" dirty="0">
                <a:latin typeface="Arial"/>
                <a:cs typeface="Arial"/>
              </a:rPr>
              <a:t>that passes through two points has the form:</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This can be shown to be equivalent to the standard definition for a line passing through two known points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6" name="Picture 2" descr="\\172.16.3.215\data4\Graphics\Powerpoint\WILEY WORK\GILAT\Final Files\ch06\gilat_3e_fig_06_12.jpg"/>
          <p:cNvPicPr>
            <a:picLocks noChangeAspect="1" noChangeArrowheads="1"/>
          </p:cNvPicPr>
          <p:nvPr/>
        </p:nvPicPr>
        <p:blipFill>
          <a:blip r:embed="rId2" cstate="print"/>
          <a:srcRect/>
          <a:stretch>
            <a:fillRect/>
          </a:stretch>
        </p:blipFill>
        <p:spPr bwMode="auto">
          <a:xfrm>
            <a:off x="5998038" y="1466795"/>
            <a:ext cx="2569119" cy="2149797"/>
          </a:xfrm>
          <a:prstGeom prst="rect">
            <a:avLst/>
          </a:prstGeom>
          <a:noFill/>
        </p:spPr>
      </p:pic>
      <p:pic>
        <p:nvPicPr>
          <p:cNvPr id="7" name="Picture 2" descr="\\172.16.3.215\data4\Graphics\Powerpoint\WILEY WORK\GILAT\Final Files\ch06\gilat_3e_eq_06_37.jpg"/>
          <p:cNvPicPr>
            <a:picLocks noChangeAspect="1" noChangeArrowheads="1"/>
          </p:cNvPicPr>
          <p:nvPr/>
        </p:nvPicPr>
        <p:blipFill>
          <a:blip r:embed="rId3" cstate="print"/>
          <a:stretch>
            <a:fillRect/>
          </a:stretch>
        </p:blipFill>
        <p:spPr bwMode="auto">
          <a:xfrm>
            <a:off x="562186" y="4135120"/>
            <a:ext cx="6123093" cy="328022"/>
          </a:xfrm>
          <a:prstGeom prst="rect">
            <a:avLst/>
          </a:prstGeom>
          <a:noFill/>
        </p:spPr>
      </p:pic>
    </p:spTree>
    <p:extLst>
      <p:ext uri="{BB962C8B-B14F-4D97-AF65-F5344CB8AC3E}">
        <p14:creationId xmlns:p14="http://schemas.microsoft.com/office/powerpoint/2010/main" val="183111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fontScale="92500" lnSpcReduction="10000"/>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Substituting two known points into the above equation gives: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Substituting the coefficients back into Equation (6.37) gives: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or </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 which is the familiar equation for a line through two known points </a:t>
                </a:r>
                <a14:m>
                  <m:oMath xmlns:m="http://schemas.openxmlformats.org/officeDocument/2006/math">
                    <m:d>
                      <m:dPr>
                        <m:ctrlPr>
                          <a:rPr lang="en-GB" sz="2000" b="0" i="1" smtClean="0">
                            <a:latin typeface="Cambria Math" panose="02040503050406030204" pitchFamily="18" charset="0"/>
                            <a:cs typeface="Arial"/>
                          </a:rPr>
                        </m:ctrlPr>
                      </m:dPr>
                      <m:e>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e>
                    </m:d>
                  </m:oMath>
                </a14:m>
                <a:r>
                  <a:rPr lang="en-US" sz="2000" dirty="0">
                    <a:latin typeface="Arial"/>
                    <a:cs typeface="Arial"/>
                  </a:rPr>
                  <a:t> and </a:t>
                </a:r>
                <a14:m>
                  <m:oMath xmlns:m="http://schemas.openxmlformats.org/officeDocument/2006/math">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2</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2</m:t>
                        </m:r>
                      </m:sub>
                    </m:sSub>
                    <m:r>
                      <a:rPr lang="en-GB" sz="2000" b="0" i="1" smtClean="0">
                        <a:latin typeface="Cambria Math" charset="0"/>
                        <a:cs typeface="Arial"/>
                      </a:rPr>
                      <m:t>)</m:t>
                    </m:r>
                  </m:oMath>
                </a14:m>
                <a:r>
                  <a:rPr lang="en-US" sz="2000" dirty="0">
                    <a:latin typeface="Arial"/>
                    <a:cs typeface="Arial"/>
                  </a:rPr>
                  <a:t>. Note that if </a:t>
                </a:r>
                <a14:m>
                  <m:oMath xmlns:m="http://schemas.openxmlformats.org/officeDocument/2006/math">
                    <m:r>
                      <a:rPr lang="en-GB" sz="2000" i="1">
                        <a:latin typeface="Cambria Math" charset="0"/>
                        <a:cs typeface="Arial"/>
                      </a:rPr>
                      <m:t>𝑥</m:t>
                    </m:r>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1</m:t>
                        </m:r>
                      </m:sub>
                    </m:sSub>
                  </m:oMath>
                </a14:m>
                <a:r>
                  <a:rPr lang="en-US" sz="2000" dirty="0">
                    <a:latin typeface="Arial"/>
                    <a:cs typeface="Arial"/>
                  </a:rPr>
                  <a:t> is substituted into Equation (6.40) or (6.41) then the value of the polynomial is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1</m:t>
                        </m:r>
                      </m:sub>
                    </m:sSub>
                    <m:r>
                      <a:rPr lang="en-GB" sz="2000">
                        <a:latin typeface="Cambria Math" charset="0"/>
                        <a:cs typeface="Arial"/>
                      </a:rPr>
                      <m:t>.</m:t>
                    </m:r>
                  </m:oMath>
                </a14:m>
                <a:r>
                  <a:rPr lang="en-US" sz="2000" dirty="0">
                    <a:latin typeface="Arial"/>
                    <a:cs typeface="Arial"/>
                  </a:rPr>
                  <a:t> Ditto for </a:t>
                </a:r>
                <a14:m>
                  <m:oMath xmlns:m="http://schemas.openxmlformats.org/officeDocument/2006/math">
                    <m:r>
                      <a:rPr lang="en-GB" sz="2000" i="1">
                        <a:latin typeface="Cambria Math" charset="0"/>
                        <a:cs typeface="Arial"/>
                      </a:rPr>
                      <m:t>𝑥</m:t>
                    </m:r>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2</m:t>
                        </m:r>
                      </m:sub>
                    </m:sSub>
                  </m:oMath>
                </a14:m>
                <a:r>
                  <a:rPr lang="en-US" sz="2000" dirty="0">
                    <a:latin typeface="Arial"/>
                    <a:cs typeface="Arial"/>
                  </a:rPr>
                  <a:t>.</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145"/>
                </a:stretch>
              </a:blipFill>
            </p:spPr>
            <p:txBody>
              <a:bodyPr/>
              <a:lstStyle/>
              <a:p>
                <a:r>
                  <a:rPr lang="en-US">
                    <a:noFill/>
                  </a:rPr>
                  <a:t> </a:t>
                </a:r>
              </a:p>
            </p:txBody>
          </p:sp>
        </mc:Fallback>
      </mc:AlternateContent>
      <p:pic>
        <p:nvPicPr>
          <p:cNvPr id="4" name="Picture 2" descr="\\172.16.3.215\data4\Graphics\Powerpoint\WILEY WORK\GILAT\Final Files\ch06\gilat_3e_eq_06_38.jpg"/>
          <p:cNvPicPr>
            <a:picLocks noChangeAspect="1" noChangeArrowheads="1"/>
          </p:cNvPicPr>
          <p:nvPr/>
        </p:nvPicPr>
        <p:blipFill>
          <a:blip r:embed="rId3" cstate="print"/>
          <a:stretch>
            <a:fillRect/>
          </a:stretch>
        </p:blipFill>
        <p:spPr bwMode="auto">
          <a:xfrm>
            <a:off x="575727" y="1673824"/>
            <a:ext cx="6515947" cy="544547"/>
          </a:xfrm>
          <a:prstGeom prst="rect">
            <a:avLst/>
          </a:prstGeom>
          <a:noFill/>
        </p:spPr>
      </p:pic>
      <p:pic>
        <p:nvPicPr>
          <p:cNvPr id="5" name="Picture 2" descr="\\172.16.3.215\data4\Graphics\Powerpoint\WILEY WORK\GILAT\Final Files\ch06\gilat_3e_eq_06_39.jpg"/>
          <p:cNvPicPr>
            <a:picLocks noChangeAspect="1" noChangeArrowheads="1"/>
          </p:cNvPicPr>
          <p:nvPr/>
        </p:nvPicPr>
        <p:blipFill>
          <a:blip r:embed="rId4" cstate="print"/>
          <a:stretch>
            <a:fillRect/>
          </a:stretch>
        </p:blipFill>
        <p:spPr bwMode="auto">
          <a:xfrm>
            <a:off x="575726" y="2218371"/>
            <a:ext cx="6515947" cy="539892"/>
          </a:xfrm>
          <a:prstGeom prst="rect">
            <a:avLst/>
          </a:prstGeom>
          <a:noFill/>
        </p:spPr>
      </p:pic>
      <p:pic>
        <p:nvPicPr>
          <p:cNvPr id="7" name="Picture 2" descr="\\172.16.3.215\data4\Graphics\Powerpoint\WILEY WORK\GILAT\Final Files\ch06\gilat_3e_eq_06_41.jpg"/>
          <p:cNvPicPr>
            <a:picLocks noChangeAspect="1" noChangeArrowheads="1"/>
          </p:cNvPicPr>
          <p:nvPr/>
        </p:nvPicPr>
        <p:blipFill>
          <a:blip r:embed="rId5" cstate="print"/>
          <a:stretch>
            <a:fillRect/>
          </a:stretch>
        </p:blipFill>
        <p:spPr bwMode="auto">
          <a:xfrm>
            <a:off x="575726" y="4881785"/>
            <a:ext cx="5825067" cy="594989"/>
          </a:xfrm>
          <a:prstGeom prst="rect">
            <a:avLst/>
          </a:prstGeom>
          <a:noFill/>
        </p:spPr>
      </p:pic>
      <p:pic>
        <p:nvPicPr>
          <p:cNvPr id="8" name="Picture 2" descr="\\172.16.3.215\data4\Graphics\Powerpoint\WILEY WORK\GILAT\Final Files\ch06\gilat_3e_eq_06_40.jpg"/>
          <p:cNvPicPr>
            <a:picLocks noChangeAspect="1" noChangeArrowheads="1"/>
          </p:cNvPicPr>
          <p:nvPr/>
        </p:nvPicPr>
        <p:blipFill>
          <a:blip r:embed="rId6" cstate="print"/>
          <a:stretch>
            <a:fillRect/>
          </a:stretch>
        </p:blipFill>
        <p:spPr bwMode="auto">
          <a:xfrm>
            <a:off x="575726" y="3545803"/>
            <a:ext cx="6089227" cy="635019"/>
          </a:xfrm>
          <a:prstGeom prst="rect">
            <a:avLst/>
          </a:prstGeom>
          <a:noFill/>
        </p:spPr>
      </p:pic>
    </p:spTree>
    <p:extLst>
      <p:ext uri="{BB962C8B-B14F-4D97-AF65-F5344CB8AC3E}">
        <p14:creationId xmlns:p14="http://schemas.microsoft.com/office/powerpoint/2010/main" val="199401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For three points a second order Lagrange polynomial is used:</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Once the coefficients are determined </a:t>
                </a:r>
                <a:br>
                  <a:rPr lang="en-US" sz="2000" dirty="0">
                    <a:latin typeface="Arial"/>
                    <a:cs typeface="Arial"/>
                  </a:rPr>
                </a:br>
                <a:r>
                  <a:rPr lang="en-US" sz="2000" dirty="0">
                    <a:latin typeface="Arial"/>
                    <a:cs typeface="Arial"/>
                  </a:rPr>
                  <a:t>such that the polynomial passes through </a:t>
                </a:r>
                <a:br>
                  <a:rPr lang="en-US" sz="2000" dirty="0">
                    <a:latin typeface="Arial"/>
                    <a:cs typeface="Arial"/>
                  </a:rPr>
                </a:br>
                <a:r>
                  <a:rPr lang="en-US" sz="2000" dirty="0">
                    <a:latin typeface="Arial"/>
                    <a:cs typeface="Arial"/>
                  </a:rPr>
                  <a:t>the three data points the polynomial becomes a </a:t>
                </a:r>
                <a:br>
                  <a:rPr lang="en-US" sz="2000" dirty="0">
                    <a:latin typeface="Arial"/>
                    <a:cs typeface="Arial"/>
                  </a:rPr>
                </a:br>
                <a:r>
                  <a:rPr lang="en-US" sz="2000" dirty="0">
                    <a:latin typeface="Arial"/>
                    <a:cs typeface="Arial"/>
                  </a:rPr>
                  <a:t>quadratic function of </a:t>
                </a:r>
                <a14:m>
                  <m:oMath xmlns:m="http://schemas.openxmlformats.org/officeDocument/2006/math">
                    <m:r>
                      <a:rPr lang="en-GB" sz="2000" b="0" i="1" smtClean="0">
                        <a:latin typeface="Cambria Math" charset="0"/>
                        <a:cs typeface="Arial"/>
                      </a:rPr>
                      <m:t>𝑥</m:t>
                    </m:r>
                  </m:oMath>
                </a14:m>
                <a:r>
                  <a:rPr lang="en-US" sz="2000" dirty="0">
                    <a:latin typeface="Arial"/>
                    <a:cs typeface="Arial"/>
                  </a:rPr>
                  <a:t> as given in Equation (6.43).</a:t>
                </a:r>
              </a:p>
              <a:p>
                <a:pPr marL="45720" indent="0">
                  <a:buNone/>
                </a:pPr>
                <a:r>
                  <a:rPr lang="en-US" sz="2000" dirty="0">
                    <a:latin typeface="Arial"/>
                    <a:cs typeface="Arial"/>
                  </a:rPr>
                  <a:t>Note when we substitute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oMath>
                </a14:m>
                <a:r>
                  <a:rPr lang="en-US" sz="2000" dirty="0">
                    <a:latin typeface="Arial"/>
                    <a:cs typeface="Arial"/>
                  </a:rPr>
                  <a:t> then </a:t>
                </a:r>
                <a14:m>
                  <m:oMath xmlns:m="http://schemas.openxmlformats.org/officeDocument/2006/math">
                    <m:r>
                      <a:rPr lang="en-GB" sz="2000" b="0" i="1" smtClean="0">
                        <a:latin typeface="Cambria Math" charset="0"/>
                        <a:cs typeface="Arial"/>
                      </a:rPr>
                      <m:t>𝑓</m:t>
                    </m:r>
                    <m:d>
                      <m:dPr>
                        <m:ctrlPr>
                          <a:rPr lang="en-GB" sz="2000" b="0" i="1" smtClean="0">
                            <a:latin typeface="Cambria Math" panose="02040503050406030204" pitchFamily="18" charset="0"/>
                            <a:cs typeface="Arial"/>
                          </a:rPr>
                        </m:ctrlPr>
                      </m:dPr>
                      <m:e>
                        <m:r>
                          <a:rPr lang="en-GB" sz="2000" b="0" i="1" smtClean="0">
                            <a:latin typeface="Cambria Math" charset="0"/>
                            <a:cs typeface="Arial"/>
                          </a:rPr>
                          <m:t>𝑥</m:t>
                        </m:r>
                      </m:e>
                    </m:d>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oMath>
                </a14:m>
                <a:r>
                  <a:rPr lang="en-US" sz="2000" dirty="0">
                    <a:latin typeface="Arial"/>
                    <a:cs typeface="Arial"/>
                  </a:rPr>
                  <a:t>. </a:t>
                </a:r>
                <a:br>
                  <a:rPr lang="en-US" sz="2000" dirty="0">
                    <a:latin typeface="Arial"/>
                    <a:cs typeface="Arial"/>
                  </a:rPr>
                </a:br>
                <a:r>
                  <a:rPr lang="en-US" sz="2000" dirty="0">
                    <a:latin typeface="Arial"/>
                    <a:cs typeface="Arial"/>
                  </a:rPr>
                  <a:t>This is because the the coefficient corresponding</a:t>
                </a:r>
                <a:br>
                  <a:rPr lang="en-US" sz="2000" dirty="0">
                    <a:latin typeface="Arial"/>
                    <a:cs typeface="Arial"/>
                  </a:rPr>
                </a:br>
                <a:r>
                  <a:rPr lang="en-US" sz="2000" dirty="0">
                    <a:latin typeface="Arial"/>
                    <a:cs typeface="Arial"/>
                  </a:rPr>
                  <a:t>to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oMath>
                </a14:m>
                <a:r>
                  <a:rPr lang="en-US" sz="2000" dirty="0">
                    <a:latin typeface="Arial"/>
                    <a:cs typeface="Arial"/>
                  </a:rPr>
                  <a:t> is </a:t>
                </a:r>
                <a14:m>
                  <m:oMath xmlns:m="http://schemas.openxmlformats.org/officeDocument/2006/math">
                    <m:r>
                      <a:rPr lang="en-GB" sz="2000" b="0" i="1" smtClean="0">
                        <a:latin typeface="Cambria Math" charset="0"/>
                        <a:cs typeface="Arial"/>
                      </a:rPr>
                      <m:t>1</m:t>
                    </m:r>
                  </m:oMath>
                </a14:m>
                <a:r>
                  <a:rPr lang="en-US" sz="2000" dirty="0">
                    <a:latin typeface="Arial"/>
                    <a:cs typeface="Arial"/>
                  </a:rPr>
                  <a:t> and the other coefficients are zero. </a:t>
                </a:r>
                <a:br>
                  <a:rPr lang="en-US" sz="2000" dirty="0">
                    <a:latin typeface="Arial"/>
                    <a:cs typeface="Arial"/>
                  </a:rPr>
                </a:br>
                <a:r>
                  <a:rPr lang="en-US" sz="2000" dirty="0">
                    <a:latin typeface="Arial"/>
                    <a:cs typeface="Arial"/>
                  </a:rPr>
                  <a:t>This is characteristic of all Lagrange polynomials.</a:t>
                </a:r>
                <a:br>
                  <a:rPr lang="en-US" sz="2000" dirty="0">
                    <a:latin typeface="Arial"/>
                    <a:cs typeface="Arial"/>
                  </a:rPr>
                </a:b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fig_06_13.jpg"/>
          <p:cNvPicPr>
            <a:picLocks noChangeAspect="1" noChangeArrowheads="1"/>
          </p:cNvPicPr>
          <p:nvPr/>
        </p:nvPicPr>
        <p:blipFill>
          <a:blip r:embed="rId3" cstate="print"/>
          <a:srcRect/>
          <a:stretch>
            <a:fillRect/>
          </a:stretch>
        </p:blipFill>
        <p:spPr bwMode="auto">
          <a:xfrm>
            <a:off x="6301422" y="2642036"/>
            <a:ext cx="2321030" cy="2407552"/>
          </a:xfrm>
          <a:prstGeom prst="rect">
            <a:avLst/>
          </a:prstGeom>
          <a:noFill/>
        </p:spPr>
      </p:pic>
      <p:pic>
        <p:nvPicPr>
          <p:cNvPr id="5" name="Picture 2" descr="\\172.16.3.215\data4\Graphics\Powerpoint\WILEY WORK\GILAT\Final Files\ch06\gilat_3e_eq_06_42.jpg"/>
          <p:cNvPicPr>
            <a:picLocks noChangeAspect="1" noChangeArrowheads="1"/>
          </p:cNvPicPr>
          <p:nvPr/>
        </p:nvPicPr>
        <p:blipFill>
          <a:blip r:embed="rId4" cstate="print"/>
          <a:stretch>
            <a:fillRect/>
          </a:stretch>
        </p:blipFill>
        <p:spPr bwMode="auto">
          <a:xfrm>
            <a:off x="562186" y="1853183"/>
            <a:ext cx="7890933" cy="321274"/>
          </a:xfrm>
          <a:prstGeom prst="rect">
            <a:avLst/>
          </a:prstGeom>
          <a:noFill/>
        </p:spPr>
      </p:pic>
      <p:pic>
        <p:nvPicPr>
          <p:cNvPr id="6" name="Picture 2" descr="\\172.16.3.215\data4\Graphics\Powerpoint\WILEY WORK\GILAT\Final Files\ch06\gilat_3e_eq_06_43.jpg"/>
          <p:cNvPicPr>
            <a:picLocks noChangeAspect="1" noChangeArrowheads="1"/>
          </p:cNvPicPr>
          <p:nvPr/>
        </p:nvPicPr>
        <p:blipFill>
          <a:blip r:embed="rId5" cstate="print"/>
          <a:stretch>
            <a:fillRect/>
          </a:stretch>
        </p:blipFill>
        <p:spPr bwMode="auto">
          <a:xfrm>
            <a:off x="562186" y="5381702"/>
            <a:ext cx="7877832" cy="652733"/>
          </a:xfrm>
          <a:prstGeom prst="rect">
            <a:avLst/>
          </a:prstGeom>
          <a:noFill/>
        </p:spPr>
      </p:pic>
    </p:spTree>
    <p:extLst>
      <p:ext uri="{BB962C8B-B14F-4D97-AF65-F5344CB8AC3E}">
        <p14:creationId xmlns:p14="http://schemas.microsoft.com/office/powerpoint/2010/main" val="439048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The general form of a Lagrange polynomial that passes through </a:t>
                </a:r>
                <a14:m>
                  <m:oMath xmlns:m="http://schemas.openxmlformats.org/officeDocument/2006/math">
                    <m:r>
                      <a:rPr lang="en-GB" sz="2000" b="0" i="1" smtClean="0">
                        <a:latin typeface="Cambria Math" charset="0"/>
                        <a:cs typeface="Arial"/>
                      </a:rPr>
                      <m:t>𝑛</m:t>
                    </m:r>
                  </m:oMath>
                </a14:m>
                <a:r>
                  <a:rPr lang="en-US" sz="2000" dirty="0">
                    <a:latin typeface="Arial"/>
                    <a:cs typeface="Arial"/>
                  </a:rPr>
                  <a:t> points is:</a:t>
                </a: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or</a:t>
                </a:r>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𝐿</m:t>
                        </m:r>
                      </m:e>
                      <m:sub>
                        <m:r>
                          <a:rPr lang="en-GB" b="0" i="1" smtClean="0">
                            <a:latin typeface="Cambria Math" charset="0"/>
                          </a:rPr>
                          <m:t>𝑖</m:t>
                        </m:r>
                      </m:sub>
                    </m:sSub>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nary>
                      <m:naryPr>
                        <m:chr m:val="∏"/>
                        <m:ctrlPr>
                          <a:rPr lang="is-IS" b="0" i="1" smtClean="0">
                            <a:latin typeface="Cambria Math" panose="02040503050406030204" pitchFamily="18" charset="0"/>
                          </a:rPr>
                        </m:ctrlPr>
                      </m:naryPr>
                      <m:sub>
                        <m:r>
                          <m:rPr>
                            <m:brk m:alnAt="23"/>
                          </m:rPr>
                          <a:rPr lang="en-GB" b="0" i="1" smtClean="0">
                            <a:latin typeface="Cambria Math" charset="0"/>
                          </a:rPr>
                          <m:t>𝑗</m:t>
                        </m:r>
                        <m:r>
                          <a:rPr lang="en-GB" b="0" i="1" smtClean="0">
                            <a:latin typeface="Cambria Math" charset="0"/>
                          </a:rPr>
                          <m:t>=1, </m:t>
                        </m:r>
                        <m:r>
                          <a:rPr lang="en-GB" b="0" i="1" smtClean="0">
                            <a:latin typeface="Cambria Math" charset="0"/>
                          </a:rPr>
                          <m:t>𝑗</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𝑖</m:t>
                        </m:r>
                      </m:sub>
                      <m:sup>
                        <m:r>
                          <a:rPr lang="en-GB" b="0" i="1" smtClean="0">
                            <a:latin typeface="Cambria Math" charset="0"/>
                          </a:rPr>
                          <m:t>𝑛</m:t>
                        </m:r>
                      </m:sup>
                      <m:e>
                        <m:f>
                          <m:fPr>
                            <m:ctrlPr>
                              <a:rPr lang="bg-BG" b="0" i="1" smtClean="0">
                                <a:latin typeface="Cambria Math" panose="02040503050406030204" pitchFamily="18" charset="0"/>
                              </a:rPr>
                            </m:ctrlPr>
                          </m:fPr>
                          <m:num>
                            <m:r>
                              <a:rPr lang="en-GB" b="0" i="1" smtClean="0">
                                <a:latin typeface="Cambria Math" charset="0"/>
                              </a:rPr>
                              <m:t>(</m:t>
                            </m:r>
                            <m:r>
                              <a:rPr lang="en-GB" b="0" i="1" smtClean="0">
                                <a:latin typeface="Cambria Math" charset="0"/>
                              </a:rPr>
                              <m:t>𝑥</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𝑗</m:t>
                                </m:r>
                              </m:sub>
                            </m:sSub>
                            <m:r>
                              <a:rPr lang="en-GB" b="0" i="1" smtClean="0">
                                <a:latin typeface="Cambria Math" charset="0"/>
                              </a:rPr>
                              <m:t>)</m:t>
                            </m:r>
                          </m:num>
                          <m:den>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𝑗</m:t>
                                </m:r>
                              </m:sub>
                            </m:sSub>
                            <m:r>
                              <a:rPr lang="en-GB" b="0" i="1" smtClean="0">
                                <a:latin typeface="Cambria Math" charset="0"/>
                              </a:rPr>
                              <m:t>)</m:t>
                            </m:r>
                          </m:den>
                        </m:f>
                      </m:e>
                    </m:nary>
                  </m:oMath>
                </a14:m>
                <a:r>
                  <a:rPr lang="en-US" dirty="0"/>
                  <a:t> are known as Lagrange functions.</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r="-1164"/>
                </a:stretch>
              </a:blipFill>
            </p:spPr>
            <p:txBody>
              <a:bodyPr/>
              <a:lstStyle/>
              <a:p>
                <a:r>
                  <a:rPr lang="en-US">
                    <a:noFill/>
                  </a:rPr>
                  <a:t> </a:t>
                </a:r>
              </a:p>
            </p:txBody>
          </p:sp>
        </mc:Fallback>
      </mc:AlternateContent>
      <p:pic>
        <p:nvPicPr>
          <p:cNvPr id="4" name="Picture 2" descr="\\172.16.3.215\data4\Graphics\Powerpoint\WILEY WORK\GILAT\Final Files\ch06\gilat_3e_eq_06_44.jpg"/>
          <p:cNvPicPr>
            <a:picLocks noChangeAspect="1" noChangeArrowheads="1"/>
          </p:cNvPicPr>
          <p:nvPr/>
        </p:nvPicPr>
        <p:blipFill>
          <a:blip r:embed="rId3" cstate="print"/>
          <a:stretch>
            <a:fillRect/>
          </a:stretch>
        </p:blipFill>
        <p:spPr bwMode="auto">
          <a:xfrm>
            <a:off x="562185" y="2168145"/>
            <a:ext cx="7127926" cy="1970362"/>
          </a:xfrm>
          <a:prstGeom prst="rect">
            <a:avLst/>
          </a:prstGeom>
          <a:noFill/>
        </p:spPr>
      </p:pic>
      <p:pic>
        <p:nvPicPr>
          <p:cNvPr id="5" name="Picture 2" descr="\\172.16.3.215\data4\Graphics\Powerpoint\WILEY WORK\GILAT\Final Files\ch06\gilat_3e_eq_06_45.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62185" y="4645490"/>
            <a:ext cx="5418668" cy="743131"/>
          </a:xfrm>
          <a:prstGeom prst="rect">
            <a:avLst/>
          </a:prstGeom>
          <a:noFill/>
        </p:spPr>
      </p:pic>
    </p:spTree>
    <p:extLst>
      <p:ext uri="{BB962C8B-B14F-4D97-AF65-F5344CB8AC3E}">
        <p14:creationId xmlns:p14="http://schemas.microsoft.com/office/powerpoint/2010/main" val="10969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br>
                  <a:rPr lang="en-US" sz="2000" dirty="0">
                    <a:latin typeface="Arial"/>
                    <a:cs typeface="Arial"/>
                  </a:rPr>
                </a:br>
                <a:r>
                  <a:rPr lang="en-US" sz="2000" dirty="0">
                    <a:latin typeface="Arial"/>
                    <a:cs typeface="Arial"/>
                  </a:rPr>
                  <a:t>Notes on Lagrange Polynomials:</a:t>
                </a:r>
              </a:p>
              <a:p>
                <a:pPr marL="45720" indent="0">
                  <a:buNone/>
                </a:pPr>
                <a:endParaRPr lang="en-US" sz="2000" dirty="0">
                  <a:latin typeface="Arial"/>
                  <a:cs typeface="Arial"/>
                </a:endParaRPr>
              </a:p>
              <a:p>
                <a:pPr marL="45720" indent="0">
                  <a:buNone/>
                </a:pPr>
                <a:r>
                  <a:rPr lang="en-US" sz="2000" dirty="0">
                    <a:latin typeface="Arial"/>
                    <a:cs typeface="Arial"/>
                  </a:rPr>
                  <a:t>1.	The spacing between the data points does not have to be equal.</a:t>
                </a:r>
              </a:p>
              <a:p>
                <a:pPr marL="45720" indent="0">
                  <a:buNone/>
                </a:pPr>
                <a:endParaRPr lang="en-US" sz="2000" dirty="0">
                  <a:latin typeface="Arial"/>
                  <a:cs typeface="Arial"/>
                </a:endParaRPr>
              </a:p>
              <a:p>
                <a:pPr marL="45720" indent="0">
                  <a:buNone/>
                </a:pPr>
                <a:r>
                  <a:rPr lang="en-US" sz="2000" dirty="0">
                    <a:latin typeface="Arial"/>
                    <a:cs typeface="Arial"/>
                  </a:rPr>
                  <a:t>2.	For a given set of data points the whole expression for the 	interpolation polynomial has to be calculated for each 	interpolation value of </a:t>
                </a:r>
                <a14:m>
                  <m:oMath xmlns:m="http://schemas.openxmlformats.org/officeDocument/2006/math">
                    <m:r>
                      <a:rPr lang="en-GB" sz="2000" b="0" i="1" smtClean="0">
                        <a:latin typeface="Cambria Math" charset="0"/>
                        <a:cs typeface="Arial"/>
                      </a:rPr>
                      <m:t>𝑥</m:t>
                    </m:r>
                    <m:r>
                      <a:rPr lang="en-GB" sz="2000" b="0" i="1" smtClean="0">
                        <a:latin typeface="Cambria Math" charset="0"/>
                        <a:cs typeface="Arial"/>
                      </a:rPr>
                      <m:t>.</m:t>
                    </m:r>
                  </m:oMath>
                </a14:m>
                <a:r>
                  <a:rPr lang="en-US" sz="2000" dirty="0">
                    <a:latin typeface="Arial"/>
                    <a:cs typeface="Arial"/>
                  </a:rPr>
                  <a:t> </a:t>
                </a:r>
              </a:p>
              <a:p>
                <a:pPr marL="45720" indent="0">
                  <a:buNone/>
                </a:pPr>
                <a:endParaRPr lang="en-US" sz="2000" dirty="0">
                  <a:latin typeface="Arial"/>
                  <a:cs typeface="Arial"/>
                </a:endParaRPr>
              </a:p>
              <a:p>
                <a:pPr marL="45720" indent="0">
                  <a:buNone/>
                </a:pPr>
                <a:r>
                  <a:rPr lang="en-US" sz="2000" dirty="0">
                    <a:latin typeface="Arial"/>
                    <a:cs typeface="Arial"/>
                  </a:rPr>
                  <a:t>3.	If a data point is added then the whole expression for the 	polynomial has to be calculated again. This does not have to be 	done with, for example, Newton’s polynomials.</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612442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328" t="8691" r="6249" b="8938"/>
          <a:stretch/>
        </p:blipFill>
        <p:spPr>
          <a:xfrm>
            <a:off x="196427" y="1043092"/>
            <a:ext cx="4355253" cy="564896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81" t="8691" r="12549" b="48050"/>
          <a:stretch/>
        </p:blipFill>
        <p:spPr>
          <a:xfrm>
            <a:off x="4646362" y="1043092"/>
            <a:ext cx="4368800" cy="2966721"/>
          </a:xfrm>
          <a:prstGeom prst="rect">
            <a:avLst/>
          </a:prstGeom>
        </p:spPr>
      </p:pic>
    </p:spTree>
    <p:extLst>
      <p:ext uri="{BB962C8B-B14F-4D97-AF65-F5344CB8AC3E}">
        <p14:creationId xmlns:p14="http://schemas.microsoft.com/office/powerpoint/2010/main" val="551137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Newton’s Interpolating Polynomials:</a:t>
                </a:r>
              </a:p>
              <a:p>
                <a:pPr marL="45720" indent="0">
                  <a:buNone/>
                </a:pPr>
                <a:endParaRPr lang="en-US" sz="2000" dirty="0">
                  <a:latin typeface="Arial"/>
                  <a:cs typeface="Arial"/>
                </a:endParaRPr>
              </a:p>
              <a:p>
                <a:pPr marL="45720" indent="0">
                  <a:buNone/>
                </a:pPr>
                <a:r>
                  <a:rPr lang="en-US" sz="2000" dirty="0">
                    <a:latin typeface="Arial"/>
                    <a:cs typeface="Arial"/>
                  </a:rPr>
                  <a:t>The general form of an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order Newton’s polynomial that passes through </a:t>
                </a:r>
                <a14:m>
                  <m:oMath xmlns:m="http://schemas.openxmlformats.org/officeDocument/2006/math">
                    <m:r>
                      <a:rPr lang="en-GB" sz="2000" b="0" i="1" smtClean="0">
                        <a:latin typeface="Cambria Math" charset="0"/>
                        <a:cs typeface="Arial"/>
                      </a:rPr>
                      <m:t>𝑛</m:t>
                    </m:r>
                  </m:oMath>
                </a14:m>
                <a:r>
                  <a:rPr lang="en-US" sz="2000" dirty="0">
                    <a:latin typeface="Arial"/>
                    <a:cs typeface="Arial"/>
                  </a:rPr>
                  <a:t> points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 coefficients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𝑖</m:t>
                        </m:r>
                      </m:sub>
                    </m:sSub>
                  </m:oMath>
                </a14:m>
                <a:r>
                  <a:rPr lang="en-US" sz="2000" dirty="0">
                    <a:latin typeface="Arial"/>
                    <a:cs typeface="Arial"/>
                  </a:rPr>
                  <a:t> are easily calculated. The major advantage of Newton’s polynomials is that if a data point is added then the previous coefficients remain the same and only the new coefficient needs to be calculated so that the resulting polynomial passes through all points.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46.jpg"/>
          <p:cNvPicPr>
            <a:picLocks noChangeAspect="1" noChangeArrowheads="1"/>
          </p:cNvPicPr>
          <p:nvPr/>
        </p:nvPicPr>
        <p:blipFill>
          <a:blip r:embed="rId3" cstate="print"/>
          <a:stretch>
            <a:fillRect/>
          </a:stretch>
        </p:blipFill>
        <p:spPr bwMode="auto">
          <a:xfrm>
            <a:off x="548640" y="3132365"/>
            <a:ext cx="8534400" cy="304799"/>
          </a:xfrm>
          <a:prstGeom prst="rect">
            <a:avLst/>
          </a:prstGeom>
          <a:noFill/>
        </p:spPr>
      </p:pic>
    </p:spTree>
    <p:extLst>
      <p:ext uri="{BB962C8B-B14F-4D97-AF65-F5344CB8AC3E}">
        <p14:creationId xmlns:p14="http://schemas.microsoft.com/office/powerpoint/2010/main" val="29747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First Order Newton’s Polynomial:</a:t>
                </a:r>
              </a:p>
              <a:p>
                <a:pPr marL="45720" indent="0">
                  <a:buNone/>
                </a:pPr>
                <a:endParaRPr lang="en-US" sz="2000" dirty="0">
                  <a:latin typeface="Arial"/>
                  <a:cs typeface="Arial"/>
                </a:endParaRPr>
              </a:p>
              <a:p>
                <a:pPr marL="45720" indent="0">
                  <a:buNone/>
                </a:pPr>
                <a:r>
                  <a:rPr lang="en-US" sz="2000" dirty="0">
                    <a:latin typeface="Arial"/>
                    <a:cs typeface="Arial"/>
                  </a:rPr>
                  <a:t>For two data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e>
                    </m:d>
                  </m:oMath>
                </a14:m>
                <a:r>
                  <a:rPr lang="en-US" sz="2000" dirty="0">
                    <a:latin typeface="Arial"/>
                    <a:cs typeface="Arial"/>
                  </a:rPr>
                  <a:t> and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b="0" i="1" smtClean="0">
                                <a:latin typeface="Cambria Math" charset="0"/>
                                <a:cs typeface="Arial"/>
                              </a:rPr>
                              <m:t>2</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b="0" i="1" smtClean="0">
                                <a:latin typeface="Cambria Math" charset="0"/>
                                <a:cs typeface="Arial"/>
                              </a:rPr>
                              <m:t>2</m:t>
                            </m:r>
                          </m:sub>
                        </m:sSub>
                      </m:e>
                    </m:d>
                  </m:oMath>
                </a14:m>
                <a:r>
                  <a:rPr lang="en-US" sz="2000" dirty="0">
                    <a:latin typeface="Arial"/>
                    <a:cs typeface="Arial"/>
                  </a:rPr>
                  <a:t> the first order Newton’s polynomial has the form:</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 coefficients can be calculated by evaluating the polynomial for</a:t>
                </a:r>
                <a:br>
                  <a:rPr lang="en-US" sz="2000" dirty="0">
                    <a:latin typeface="Arial"/>
                    <a:cs typeface="Arial"/>
                  </a:rPr>
                </a:b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1</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1</m:t>
                            </m:r>
                          </m:sub>
                        </m:sSub>
                      </m:e>
                    </m:d>
                  </m:oMath>
                </a14:m>
                <a:r>
                  <a:rPr lang="en-US" sz="2000" dirty="0">
                    <a:latin typeface="Arial"/>
                    <a:cs typeface="Arial"/>
                  </a:rPr>
                  <a:t> and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2</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2</m:t>
                            </m:r>
                          </m:sub>
                        </m:sSub>
                      </m:e>
                    </m:d>
                  </m:oMath>
                </a14:m>
                <a:r>
                  <a:rPr lang="en-US" sz="2000" dirty="0">
                    <a:latin typeface="Arial"/>
                    <a:cs typeface="Arial"/>
                  </a:rPr>
                  <a:t> giving:</a:t>
                </a:r>
                <a:br>
                  <a:rPr lang="en-US" sz="2000" dirty="0">
                    <a:latin typeface="Arial"/>
                    <a:cs typeface="Arial"/>
                  </a:rPr>
                </a:br>
                <a:endParaRPr lang="en-US" sz="2000" dirty="0">
                  <a:latin typeface="Arial"/>
                  <a:cs typeface="Arial"/>
                </a:endParaRPr>
              </a:p>
              <a:p>
                <a:pPr marL="4572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0"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d>
                        <m:dPr>
                          <m:ctrlPr>
                            <a:rPr lang="en-GB" sz="2000" b="0" i="1" smtClean="0">
                              <a:latin typeface="Cambria Math" panose="02040503050406030204" pitchFamily="18" charset="0"/>
                              <a:cs typeface="Arial"/>
                            </a:rPr>
                          </m:ctrlPr>
                        </m:dPr>
                        <m:e>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e>
                      </m:d>
                      <m:r>
                        <a:rPr lang="en-GB" sz="2000" b="0" i="1" smtClean="0">
                          <a:latin typeface="Cambria Math" charset="0"/>
                          <a:ea typeface="Cambria Math" charset="0"/>
                          <a:cs typeface="Cambria Math" charset="0"/>
                        </a:rPr>
                        <m:t>⟹ </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𝑎</m:t>
                          </m:r>
                        </m:e>
                        <m:sub>
                          <m:r>
                            <a:rPr lang="en-GB" sz="2000" b="0" i="1" smtClean="0">
                              <a:latin typeface="Cambria Math" charset="0"/>
                              <a:ea typeface="Cambria Math" charset="0"/>
                              <a:cs typeface="Cambria Math" charset="0"/>
                            </a:rPr>
                            <m:t>1</m:t>
                          </m:r>
                        </m:sub>
                      </m:sSub>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𝑦</m:t>
                          </m:r>
                        </m:e>
                        <m:sub>
                          <m:r>
                            <a:rPr lang="en-GB" sz="2000" b="0" i="1" smtClean="0">
                              <a:latin typeface="Cambria Math" charset="0"/>
                              <a:ea typeface="Cambria Math" charset="0"/>
                              <a:cs typeface="Cambria Math" charset="0"/>
                            </a:rPr>
                            <m:t>1</m:t>
                          </m:r>
                        </m:sub>
                      </m:sSub>
                    </m:oMath>
                  </m:oMathPara>
                </a14:m>
                <a:br>
                  <a:rPr lang="en-GB" sz="2000" b="0" dirty="0">
                    <a:latin typeface="Arial"/>
                    <a:ea typeface="Cambria Math" charset="0"/>
                    <a:cs typeface="Cambria Math" charset="0"/>
                  </a:rPr>
                </a:br>
                <a:br>
                  <a:rPr lang="en-GB" sz="2000" b="0" dirty="0">
                    <a:latin typeface="Arial"/>
                    <a:ea typeface="Cambria Math" charset="0"/>
                    <a:cs typeface="Cambria Math" charset="0"/>
                  </a:rPr>
                </a:br>
                <a:r>
                  <a:rPr lang="en-US" sz="2000" dirty="0">
                    <a:latin typeface="Arial"/>
                    <a:cs typeface="Arial"/>
                  </a:rPr>
                  <a:t>and</a:t>
                </a:r>
              </a:p>
              <a:p>
                <a:pPr marL="4572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2</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0"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d>
                        <m:dPr>
                          <m:ctrlPr>
                            <a:rPr lang="en-GB" sz="2000" b="0" i="1" smtClean="0">
                              <a:latin typeface="Cambria Math" panose="02040503050406030204" pitchFamily="18" charset="0"/>
                              <a:cs typeface="Arial"/>
                            </a:rPr>
                          </m:ctrlPr>
                        </m:dPr>
                        <m:e>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2</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e>
                      </m:d>
                      <m:r>
                        <a:rPr lang="en-GB" sz="2000" b="0" i="1" smtClean="0">
                          <a:latin typeface="Cambria Math" charset="0"/>
                          <a:ea typeface="Cambria Math" charset="0"/>
                          <a:cs typeface="Cambria Math" charset="0"/>
                        </a:rPr>
                        <m:t>⟹ </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𝑎</m:t>
                          </m:r>
                        </m:e>
                        <m:sub>
                          <m:r>
                            <a:rPr lang="en-GB" sz="2000" b="0" i="1" smtClean="0">
                              <a:latin typeface="Cambria Math" charset="0"/>
                              <a:ea typeface="Cambria Math" charset="0"/>
                              <a:cs typeface="Cambria Math" charset="0"/>
                            </a:rPr>
                            <m:t>2</m:t>
                          </m:r>
                        </m:sub>
                      </m:sSub>
                      <m:r>
                        <a:rPr lang="en-GB" sz="2000" b="0" i="1" smtClean="0">
                          <a:latin typeface="Cambria Math" charset="0"/>
                          <a:ea typeface="Cambria Math" charset="0"/>
                          <a:cs typeface="Cambria Math" charset="0"/>
                        </a:rPr>
                        <m:t>=</m:t>
                      </m:r>
                      <m:f>
                        <m:fPr>
                          <m:ctrlPr>
                            <a:rPr lang="bg-BG" sz="2000" b="0" i="1" smtClean="0">
                              <a:latin typeface="Cambria Math" panose="02040503050406030204" pitchFamily="18" charset="0"/>
                              <a:ea typeface="Cambria Math" charset="0"/>
                              <a:cs typeface="Cambria Math" charset="0"/>
                            </a:rPr>
                          </m:ctrlPr>
                        </m:fPr>
                        <m:num>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𝑦</m:t>
                              </m:r>
                            </m:e>
                            <m:sub>
                              <m:r>
                                <a:rPr lang="en-GB" sz="2000" b="0" i="1" smtClean="0">
                                  <a:latin typeface="Cambria Math" charset="0"/>
                                  <a:ea typeface="Cambria Math" charset="0"/>
                                  <a:cs typeface="Cambria Math" charset="0"/>
                                </a:rPr>
                                <m:t>2</m:t>
                              </m:r>
                            </m:sub>
                          </m:sSub>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𝑦</m:t>
                              </m:r>
                            </m:e>
                            <m:sub>
                              <m:r>
                                <a:rPr lang="en-GB" sz="2000" b="0" i="1" smtClean="0">
                                  <a:latin typeface="Cambria Math" charset="0"/>
                                  <a:ea typeface="Cambria Math" charset="0"/>
                                  <a:cs typeface="Cambria Math" charset="0"/>
                                </a:rPr>
                                <m:t>1</m:t>
                              </m:r>
                            </m:sub>
                          </m:sSub>
                        </m:num>
                        <m:den>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2</m:t>
                              </m:r>
                            </m:sub>
                          </m:sSub>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den>
                      </m:f>
                    </m:oMath>
                  </m:oMathPara>
                </a14:m>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47.jpg"/>
          <p:cNvPicPr>
            <a:picLocks noChangeAspect="1" noChangeArrowheads="1"/>
          </p:cNvPicPr>
          <p:nvPr/>
        </p:nvPicPr>
        <p:blipFill>
          <a:blip r:embed="rId3" cstate="print"/>
          <a:stretch>
            <a:fillRect/>
          </a:stretch>
        </p:blipFill>
        <p:spPr bwMode="auto">
          <a:xfrm>
            <a:off x="582507" y="2976882"/>
            <a:ext cx="6190826" cy="331650"/>
          </a:xfrm>
          <a:prstGeom prst="rect">
            <a:avLst/>
          </a:prstGeom>
          <a:noFill/>
        </p:spPr>
      </p:pic>
    </p:spTree>
    <p:extLst>
      <p:ext uri="{BB962C8B-B14F-4D97-AF65-F5344CB8AC3E}">
        <p14:creationId xmlns:p14="http://schemas.microsoft.com/office/powerpoint/2010/main" val="247842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br>
                  <a:rPr lang="en-US" sz="2000" b="1" i="1" dirty="0">
                    <a:latin typeface="Arial"/>
                    <a:cs typeface="Arial"/>
                  </a:rPr>
                </a:br>
                <a:br>
                  <a:rPr lang="en-US" sz="2000" b="1" i="1" dirty="0">
                    <a:latin typeface="Arial"/>
                    <a:cs typeface="Arial"/>
                  </a:rPr>
                </a:br>
                <a:r>
                  <a:rPr lang="en-US" sz="2000" dirty="0">
                    <a:latin typeface="Arial"/>
                    <a:cs typeface="Arial"/>
                  </a:rPr>
                  <a:t>Second Order Newton’s Polynomial:</a:t>
                </a:r>
              </a:p>
              <a:p>
                <a:pPr marL="45720" indent="0">
                  <a:buNone/>
                </a:pPr>
                <a:br>
                  <a:rPr lang="en-US" sz="2000" dirty="0">
                    <a:latin typeface="Arial"/>
                    <a:cs typeface="Arial"/>
                  </a:rPr>
                </a:br>
                <a:r>
                  <a:rPr lang="en-US" sz="2000" dirty="0">
                    <a:latin typeface="Arial"/>
                    <a:cs typeface="Arial"/>
                  </a:rPr>
                  <a:t>For three data points the second order Newton’s polynomial has the form:</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Substituting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1</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1</m:t>
                            </m:r>
                          </m:sub>
                        </m:sSub>
                      </m:e>
                    </m:d>
                  </m:oMath>
                </a14:m>
                <a:r>
                  <a:rPr lang="en-US" sz="2000" dirty="0">
                    <a:latin typeface="Arial"/>
                    <a:cs typeface="Arial"/>
                  </a:rPr>
                  <a:t> gives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oMath>
                </a14:m>
                <a:r>
                  <a:rPr lang="en-US" sz="2000" dirty="0">
                    <a:latin typeface="Arial"/>
                    <a:cs typeface="Arial"/>
                  </a:rPr>
                  <a:t> (as before).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Substituting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2</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2</m:t>
                            </m:r>
                          </m:sub>
                        </m:sSub>
                      </m:e>
                    </m:d>
                  </m:oMath>
                </a14:m>
                <a:r>
                  <a:rPr lang="en-US" sz="2000" dirty="0">
                    <a:latin typeface="Arial"/>
                    <a:cs typeface="Arial"/>
                  </a:rPr>
                  <a:t> gives </a:t>
                </a:r>
                <a14:m>
                  <m:oMath xmlns:m="http://schemas.openxmlformats.org/officeDocument/2006/math">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𝑎</m:t>
                        </m:r>
                      </m:e>
                      <m:sub>
                        <m:r>
                          <a:rPr lang="en-GB" sz="2000" i="1">
                            <a:latin typeface="Cambria Math" charset="0"/>
                            <a:ea typeface="Cambria Math" charset="0"/>
                            <a:cs typeface="Cambria Math" charset="0"/>
                          </a:rPr>
                          <m:t>2</m:t>
                        </m:r>
                      </m:sub>
                    </m:sSub>
                    <m:r>
                      <a:rPr lang="en-GB" sz="2000" i="1">
                        <a:latin typeface="Cambria Math" charset="0"/>
                        <a:ea typeface="Cambria Math" charset="0"/>
                        <a:cs typeface="Cambria Math" charset="0"/>
                      </a:rPr>
                      <m:t>=</m:t>
                    </m:r>
                    <m:f>
                      <m:fPr>
                        <m:ctrlPr>
                          <a:rPr lang="bg-BG" sz="2000" i="1">
                            <a:latin typeface="Cambria Math" panose="02040503050406030204" pitchFamily="18" charset="0"/>
                            <a:ea typeface="Cambria Math" charset="0"/>
                            <a:cs typeface="Cambria Math" charset="0"/>
                          </a:rPr>
                        </m:ctrlPr>
                      </m:fPr>
                      <m:num>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𝑦</m:t>
                            </m:r>
                          </m:e>
                          <m:sub>
                            <m:r>
                              <a:rPr lang="en-GB" sz="2000" i="1">
                                <a:latin typeface="Cambria Math" charset="0"/>
                                <a:ea typeface="Cambria Math" charset="0"/>
                                <a:cs typeface="Cambria Math" charset="0"/>
                              </a:rPr>
                              <m:t>2</m:t>
                            </m:r>
                          </m:sub>
                        </m:sSub>
                        <m:r>
                          <a:rPr lang="en-GB"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𝑦</m:t>
                            </m:r>
                          </m:e>
                          <m:sub>
                            <m:r>
                              <a:rPr lang="en-GB" sz="2000" i="1">
                                <a:latin typeface="Cambria Math" charset="0"/>
                                <a:ea typeface="Cambria Math" charset="0"/>
                                <a:cs typeface="Cambria Math" charset="0"/>
                              </a:rPr>
                              <m:t>1</m:t>
                            </m:r>
                          </m:sub>
                        </m:sSub>
                      </m:num>
                      <m:den>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2</m:t>
                            </m:r>
                          </m:sub>
                        </m:sSub>
                        <m:r>
                          <a:rPr lang="en-GB"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1</m:t>
                            </m:r>
                          </m:sub>
                        </m:sSub>
                      </m:den>
                    </m:f>
                  </m:oMath>
                </a14:m>
                <a:r>
                  <a:rPr lang="en-US" sz="2000" dirty="0">
                    <a:latin typeface="Arial"/>
                    <a:cs typeface="Arial"/>
                  </a:rPr>
                  <a:t> (as before) </a:t>
                </a:r>
              </a:p>
              <a:p>
                <a:pPr marL="45720" indent="0">
                  <a:buNone/>
                </a:pPr>
                <a:br>
                  <a:rPr lang="en-US" sz="2000" dirty="0">
                    <a:latin typeface="Arial"/>
                    <a:cs typeface="Arial"/>
                  </a:rPr>
                </a:br>
                <a:r>
                  <a:rPr lang="en-US" sz="2000" dirty="0">
                    <a:latin typeface="Arial"/>
                    <a:cs typeface="Arial"/>
                  </a:rPr>
                  <a:t>and substituting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b="0" i="1" smtClean="0">
                                <a:latin typeface="Cambria Math" charset="0"/>
                                <a:cs typeface="Arial"/>
                              </a:rPr>
                              <m:t>3</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b="0" i="1" smtClean="0">
                                <a:latin typeface="Cambria Math" charset="0"/>
                                <a:cs typeface="Arial"/>
                              </a:rPr>
                              <m:t>3</m:t>
                            </m:r>
                          </m:sub>
                        </m:sSub>
                      </m:e>
                    </m:d>
                  </m:oMath>
                </a14:m>
                <a:r>
                  <a:rPr lang="en-US" sz="2000" dirty="0">
                    <a:latin typeface="Arial"/>
                    <a:cs typeface="Arial"/>
                  </a:rPr>
                  <a:t> gives:</a:t>
                </a: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51.jpg"/>
          <p:cNvPicPr>
            <a:picLocks noChangeAspect="1" noChangeArrowheads="1"/>
          </p:cNvPicPr>
          <p:nvPr/>
        </p:nvPicPr>
        <p:blipFill>
          <a:blip r:embed="rId3" cstate="print"/>
          <a:stretch>
            <a:fillRect/>
          </a:stretch>
        </p:blipFill>
        <p:spPr bwMode="auto">
          <a:xfrm>
            <a:off x="548637" y="2629071"/>
            <a:ext cx="7200053" cy="298287"/>
          </a:xfrm>
          <a:prstGeom prst="rect">
            <a:avLst/>
          </a:prstGeom>
          <a:noFill/>
        </p:spPr>
      </p:pic>
      <p:pic>
        <p:nvPicPr>
          <p:cNvPr id="5" name="Picture 2" descr="\\172.16.3.215\data4\Graphics\Powerpoint\WILEY WORK\GILAT\Final Files\ch06\gilat_3e_eq_06_54.jpg"/>
          <p:cNvPicPr>
            <a:picLocks noChangeAspect="1" noChangeArrowheads="1"/>
          </p:cNvPicPr>
          <p:nvPr/>
        </p:nvPicPr>
        <p:blipFill>
          <a:blip r:embed="rId4" cstate="print"/>
          <a:stretch>
            <a:fillRect/>
          </a:stretch>
        </p:blipFill>
        <p:spPr bwMode="auto">
          <a:xfrm>
            <a:off x="609600" y="5524527"/>
            <a:ext cx="5330610" cy="1009008"/>
          </a:xfrm>
          <a:prstGeom prst="rect">
            <a:avLst/>
          </a:prstGeom>
          <a:noFill/>
        </p:spPr>
      </p:pic>
      <p:pic>
        <p:nvPicPr>
          <p:cNvPr id="6" name="Picture 2" descr="\\172.16.3.215\data4\Graphics\Powerpoint\WILEY WORK\GILAT\Final Files\ch06\gilat_3e_fig_06_15.jpg"/>
          <p:cNvPicPr>
            <a:picLocks noChangeAspect="1" noChangeArrowheads="1"/>
          </p:cNvPicPr>
          <p:nvPr/>
        </p:nvPicPr>
        <p:blipFill>
          <a:blip r:embed="rId5" cstate="print"/>
          <a:srcRect/>
          <a:stretch>
            <a:fillRect/>
          </a:stretch>
        </p:blipFill>
        <p:spPr bwMode="auto">
          <a:xfrm>
            <a:off x="6106598" y="3261477"/>
            <a:ext cx="2690908" cy="2263050"/>
          </a:xfrm>
          <a:prstGeom prst="rect">
            <a:avLst/>
          </a:prstGeom>
          <a:noFill/>
        </p:spPr>
      </p:pic>
    </p:spTree>
    <p:extLst>
      <p:ext uri="{BB962C8B-B14F-4D97-AF65-F5344CB8AC3E}">
        <p14:creationId xmlns:p14="http://schemas.microsoft.com/office/powerpoint/2010/main" val="1816676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Third Order Newton’s Polynomial:</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3</m:t>
                        </m:r>
                      </m:sub>
                    </m:sSub>
                  </m:oMath>
                </a14:m>
                <a:r>
                  <a:rPr lang="en-US" sz="2000" dirty="0">
                    <a:latin typeface="Arial"/>
                    <a:cs typeface="Arial"/>
                  </a:rPr>
                  <a:t> are the same as for Newton’s second order polynomial and</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436"/>
                </a:stretch>
              </a:blipFill>
            </p:spPr>
            <p:txBody>
              <a:bodyPr/>
              <a:lstStyle/>
              <a:p>
                <a:r>
                  <a:rPr lang="en-US">
                    <a:noFill/>
                  </a:rPr>
                  <a:t> </a:t>
                </a:r>
              </a:p>
            </p:txBody>
          </p:sp>
        </mc:Fallback>
      </mc:AlternateContent>
      <p:pic>
        <p:nvPicPr>
          <p:cNvPr id="4" name="Picture 2" descr="\\172.16.3.215\data4\Graphics\Powerpoint\WILEY WORK\GILAT\Final Files\ch06\gilat_3e_eq_06_55.jpg"/>
          <p:cNvPicPr>
            <a:picLocks noChangeAspect="1" noChangeArrowheads="1"/>
          </p:cNvPicPr>
          <p:nvPr/>
        </p:nvPicPr>
        <p:blipFill>
          <a:blip r:embed="rId3" cstate="print"/>
          <a:stretch>
            <a:fillRect/>
          </a:stretch>
        </p:blipFill>
        <p:spPr bwMode="auto">
          <a:xfrm>
            <a:off x="609600" y="2280920"/>
            <a:ext cx="8534400" cy="304799"/>
          </a:xfrm>
          <a:prstGeom prst="rect">
            <a:avLst/>
          </a:prstGeom>
          <a:noFill/>
        </p:spPr>
      </p:pic>
      <p:pic>
        <p:nvPicPr>
          <p:cNvPr id="5" name="Picture 2" descr="\\172.16.3.215\data4\Graphics\Powerpoint\WILEY WORK\GILAT\Final Files\ch06\gilat_3e_eq_06_56.jpg"/>
          <p:cNvPicPr>
            <a:picLocks noChangeAspect="1" noChangeArrowheads="1"/>
          </p:cNvPicPr>
          <p:nvPr/>
        </p:nvPicPr>
        <p:blipFill>
          <a:blip r:embed="rId4" cstate="print"/>
          <a:stretch>
            <a:fillRect/>
          </a:stretch>
        </p:blipFill>
        <p:spPr bwMode="auto">
          <a:xfrm>
            <a:off x="609600" y="3691982"/>
            <a:ext cx="6637867" cy="1503002"/>
          </a:xfrm>
          <a:prstGeom prst="rect">
            <a:avLst/>
          </a:prstGeom>
          <a:noFill/>
        </p:spPr>
      </p:pic>
    </p:spTree>
    <p:extLst>
      <p:ext uri="{BB962C8B-B14F-4D97-AF65-F5344CB8AC3E}">
        <p14:creationId xmlns:p14="http://schemas.microsoft.com/office/powerpoint/2010/main" val="1645830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Background:</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Oftentimes we need to estimate the value of the function </a:t>
            </a:r>
            <a:r>
              <a:rPr lang="en-US" sz="2000" b="1" i="1" dirty="0">
                <a:latin typeface="Arial"/>
                <a:cs typeface="Arial"/>
              </a:rPr>
              <a:t>between</a:t>
            </a:r>
            <a:r>
              <a:rPr lang="en-US" sz="2000" dirty="0">
                <a:latin typeface="Arial"/>
                <a:cs typeface="Arial"/>
              </a:rPr>
              <a:t> data points. This is best done by finding a function or functions that fit the data exactly. This process is known as </a:t>
            </a:r>
            <a:r>
              <a:rPr lang="en-US" sz="2000" b="1" i="1" dirty="0">
                <a:latin typeface="Arial"/>
                <a:cs typeface="Arial"/>
              </a:rPr>
              <a:t>interpolation</a:t>
            </a:r>
            <a:r>
              <a:rPr lang="en-US" sz="2000" dirty="0">
                <a:latin typeface="Arial"/>
                <a:cs typeface="Arial"/>
              </a:rPr>
              <a:t>. Interpolation is used to find intermediate values. Note that interpolation can also be done on the basis of curve fitting but the answer will not be as accurate.</a:t>
            </a: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2.jpg"/>
          <p:cNvPicPr>
            <a:picLocks noChangeAspect="1" noChangeArrowheads="1"/>
          </p:cNvPicPr>
          <p:nvPr/>
        </p:nvPicPr>
        <p:blipFill>
          <a:blip r:embed="rId2" cstate="print"/>
          <a:srcRect/>
          <a:stretch>
            <a:fillRect/>
          </a:stretch>
        </p:blipFill>
        <p:spPr bwMode="auto">
          <a:xfrm>
            <a:off x="3000587" y="1346161"/>
            <a:ext cx="3100638" cy="2288382"/>
          </a:xfrm>
          <a:prstGeom prst="rect">
            <a:avLst/>
          </a:prstGeom>
          <a:noFill/>
        </p:spPr>
      </p:pic>
    </p:spTree>
    <p:extLst>
      <p:ext uri="{BB962C8B-B14F-4D97-AF65-F5344CB8AC3E}">
        <p14:creationId xmlns:p14="http://schemas.microsoft.com/office/powerpoint/2010/main" val="1563618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A General Form of Newton’s Polynomial and its Coefficients:</a:t>
                </a:r>
              </a:p>
              <a:p>
                <a:pPr marL="45720" indent="0">
                  <a:buNone/>
                </a:pPr>
                <a:endParaRPr lang="en-US" sz="2000" dirty="0">
                  <a:latin typeface="Arial"/>
                  <a:cs typeface="Arial"/>
                </a:endParaRPr>
              </a:p>
              <a:p>
                <a:pPr marL="45720" indent="0">
                  <a:buNone/>
                </a:pPr>
                <a:r>
                  <a:rPr lang="en-US" sz="2000" dirty="0">
                    <a:latin typeface="Arial"/>
                    <a:cs typeface="Arial"/>
                  </a:rPr>
                  <a:t>For two points (a line):</a:t>
                </a:r>
              </a:p>
              <a:p>
                <a:pPr marL="45720" indent="0">
                  <a:buNone/>
                </a:pPr>
                <a:endParaRPr lang="en-US" sz="2000" dirty="0">
                  <a:latin typeface="Arial"/>
                  <a:cs typeface="Arial"/>
                </a:endParaRPr>
              </a:p>
              <a:p>
                <a:pPr marL="45720" indent="0">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𝑎</m:t>
                          </m:r>
                        </m:e>
                        <m:sub>
                          <m:r>
                            <a:rPr lang="en-GB" sz="2000" i="1">
                              <a:latin typeface="Cambria Math" charset="0"/>
                              <a:ea typeface="Cambria Math" charset="0"/>
                              <a:cs typeface="Cambria Math" charset="0"/>
                            </a:rPr>
                            <m:t>1</m:t>
                          </m:r>
                        </m:sub>
                      </m:sSub>
                      <m:r>
                        <a:rPr lang="en-GB"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𝑦</m:t>
                          </m:r>
                        </m:e>
                        <m:sub>
                          <m:r>
                            <a:rPr lang="en-GB" sz="2000" i="1">
                              <a:latin typeface="Cambria Math" charset="0"/>
                              <a:ea typeface="Cambria Math" charset="0"/>
                              <a:cs typeface="Cambria Math" charset="0"/>
                            </a:rPr>
                            <m:t>1</m:t>
                          </m:r>
                        </m:sub>
                      </m:sSub>
                    </m:oMath>
                  </m:oMathPara>
                </a14:m>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r>
                  <a:rPr lang="en-US" dirty="0"/>
                  <a:t>where  </a:t>
                </a:r>
                <a14:m>
                  <m:oMath xmlns:m="http://schemas.openxmlformats.org/officeDocument/2006/math">
                    <m:r>
                      <a:rPr lang="en-GB" b="0" i="1" smtClean="0">
                        <a:latin typeface="Cambria Math" charset="0"/>
                      </a:rPr>
                      <m:t>𝑓</m:t>
                    </m:r>
                    <m:d>
                      <m:dPr>
                        <m:begChr m:val="["/>
                        <m:endChr m:val="]"/>
                        <m:ctrlPr>
                          <a:rPr lang="en-GB"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2</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1</m:t>
                            </m:r>
                          </m:sub>
                        </m:sSub>
                      </m:e>
                    </m:d>
                  </m:oMath>
                </a14:m>
                <a:r>
                  <a:rPr lang="en-US" dirty="0"/>
                  <a:t> is known as the first divided difference.</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57.jpg"/>
          <p:cNvPicPr>
            <a:picLocks noChangeAspect="1" noChangeArrowheads="1"/>
          </p:cNvPicPr>
          <p:nvPr/>
        </p:nvPicPr>
        <p:blipFill>
          <a:blip r:embed="rId3" cstate="print"/>
          <a:stretch>
            <a:fillRect/>
          </a:stretch>
        </p:blipFill>
        <p:spPr bwMode="auto">
          <a:xfrm>
            <a:off x="528319" y="4017929"/>
            <a:ext cx="5960533" cy="604568"/>
          </a:xfrm>
          <a:prstGeom prst="rect">
            <a:avLst/>
          </a:prstGeom>
          <a:noFill/>
        </p:spPr>
      </p:pic>
    </p:spTree>
    <p:extLst>
      <p:ext uri="{BB962C8B-B14F-4D97-AF65-F5344CB8AC3E}">
        <p14:creationId xmlns:p14="http://schemas.microsoft.com/office/powerpoint/2010/main" val="1003790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For three points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oMath>
                </a14:m>
                <a:r>
                  <a:rPr lang="en-US" sz="2000" dirty="0">
                    <a:latin typeface="Arial"/>
                    <a:cs typeface="Arial"/>
                  </a:rPr>
                  <a:t> as before):</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r>
                  <a:rPr lang="en-US" sz="2000" dirty="0">
                    <a:latin typeface="Arial" charset="0"/>
                    <a:ea typeface="Arial" charset="0"/>
                    <a:cs typeface="Arial" charset="0"/>
                  </a:rPr>
                  <a:t>For four points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𝑎</m:t>
                        </m:r>
                      </m:e>
                      <m:sub>
                        <m:r>
                          <a:rPr lang="en-GB" sz="2000" i="1">
                            <a:latin typeface="Cambria Math" charset="0"/>
                            <a:ea typeface="Arial" charset="0"/>
                            <a:cs typeface="Arial" charset="0"/>
                          </a:rPr>
                          <m:t>1</m:t>
                        </m:r>
                      </m:sub>
                    </m:sSub>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𝑎</m:t>
                        </m:r>
                      </m:e>
                      <m:sub>
                        <m:r>
                          <a:rPr lang="en-GB" sz="2000" i="1">
                            <a:latin typeface="Cambria Math" charset="0"/>
                            <a:ea typeface="Arial" charset="0"/>
                            <a:cs typeface="Arial" charset="0"/>
                          </a:rPr>
                          <m:t>2</m:t>
                        </m:r>
                      </m:sub>
                    </m:sSub>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𝑎</m:t>
                        </m:r>
                      </m:e>
                      <m:sub>
                        <m:r>
                          <a:rPr lang="en-GB" sz="2000" b="0" i="1" smtClean="0">
                            <a:latin typeface="Cambria Math" charset="0"/>
                            <a:ea typeface="Arial" charset="0"/>
                            <a:cs typeface="Arial" charset="0"/>
                          </a:rPr>
                          <m:t>3</m:t>
                        </m:r>
                      </m:sub>
                    </m:sSub>
                  </m:oMath>
                </a14:m>
                <a:r>
                  <a:rPr lang="en-US" sz="2000" dirty="0">
                    <a:latin typeface="Arial" charset="0"/>
                    <a:ea typeface="Arial" charset="0"/>
                    <a:cs typeface="Arial" charset="0"/>
                  </a:rPr>
                  <a:t> as before):</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58.jpg"/>
          <p:cNvPicPr>
            <a:picLocks noChangeAspect="1" noChangeArrowheads="1"/>
          </p:cNvPicPr>
          <p:nvPr/>
        </p:nvPicPr>
        <p:blipFill>
          <a:blip r:embed="rId3" cstate="print"/>
          <a:stretch>
            <a:fillRect/>
          </a:stretch>
        </p:blipFill>
        <p:spPr bwMode="auto">
          <a:xfrm>
            <a:off x="568960" y="1820617"/>
            <a:ext cx="7236640" cy="868395"/>
          </a:xfrm>
          <a:prstGeom prst="rect">
            <a:avLst/>
          </a:prstGeom>
          <a:noFill/>
        </p:spPr>
      </p:pic>
      <p:pic>
        <p:nvPicPr>
          <p:cNvPr id="5" name="Picture 2" descr="\\172.16.3.215\data4\Graphics\Powerpoint\WILEY WORK\GILAT\Final Files\ch06\gilat_3e_eq_06_59.jpg"/>
          <p:cNvPicPr>
            <a:picLocks noChangeAspect="1" noChangeArrowheads="1"/>
          </p:cNvPicPr>
          <p:nvPr/>
        </p:nvPicPr>
        <p:blipFill>
          <a:blip r:embed="rId4" cstate="print"/>
          <a:stretch>
            <a:fillRect/>
          </a:stretch>
        </p:blipFill>
        <p:spPr bwMode="auto">
          <a:xfrm>
            <a:off x="618667" y="3523310"/>
            <a:ext cx="6247197" cy="3029890"/>
          </a:xfrm>
          <a:prstGeom prst="rect">
            <a:avLst/>
          </a:prstGeom>
          <a:noFill/>
        </p:spPr>
      </p:pic>
    </p:spTree>
    <p:extLst>
      <p:ext uri="{BB962C8B-B14F-4D97-AF65-F5344CB8AC3E}">
        <p14:creationId xmlns:p14="http://schemas.microsoft.com/office/powerpoint/2010/main" val="1087206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In general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𝑘</m:t>
                        </m:r>
                      </m:e>
                      <m:sup>
                        <m:r>
                          <a:rPr lang="en-GB" sz="2000" b="0" i="1" smtClean="0">
                            <a:latin typeface="Cambria Math" charset="0"/>
                            <a:cs typeface="Arial"/>
                          </a:rPr>
                          <m:t>𝑡h</m:t>
                        </m:r>
                      </m:sup>
                    </m:sSup>
                  </m:oMath>
                </a14:m>
                <a:r>
                  <a:rPr lang="en-US" sz="2000" dirty="0">
                    <a:latin typeface="Arial"/>
                    <a:cs typeface="Arial"/>
                  </a:rPr>
                  <a:t> divided difference for second and higher divided differences up to the </a:t>
                </a:r>
                <a14:m>
                  <m:oMath xmlns:m="http://schemas.openxmlformats.org/officeDocument/2006/math">
                    <m:d>
                      <m:dPr>
                        <m:ctrlPr>
                          <a:rPr lang="is-IS" sz="2000" i="1" smtClean="0">
                            <a:latin typeface="Cambria Math" panose="02040503050406030204" pitchFamily="18" charset="0"/>
                            <a:cs typeface="Arial"/>
                          </a:rPr>
                        </m:ctrlPr>
                      </m:dPr>
                      <m:e>
                        <m:r>
                          <a:rPr lang="en-GB" sz="2000" b="0" i="1" smtClean="0">
                            <a:latin typeface="Cambria Math" charset="0"/>
                            <a:cs typeface="Arial"/>
                          </a:rPr>
                          <m:t>𝑛</m:t>
                        </m:r>
                        <m:r>
                          <a:rPr lang="en-GB" sz="2000" b="0" i="1" smtClean="0">
                            <a:latin typeface="Cambria Math" charset="0"/>
                            <a:cs typeface="Arial"/>
                          </a:rPr>
                          <m:t>−1</m:t>
                        </m:r>
                      </m:e>
                    </m:d>
                  </m:oMath>
                </a14:m>
                <a:r>
                  <a:rPr lang="en-US" sz="2000" dirty="0">
                    <a:latin typeface="Arial"/>
                    <a:cs typeface="Arial"/>
                  </a:rPr>
                  <a:t> divided difference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With these definitions the </a:t>
                </a:r>
                <a14:m>
                  <m:oMath xmlns:m="http://schemas.openxmlformats.org/officeDocument/2006/math">
                    <m:d>
                      <m:dPr>
                        <m:ctrlPr>
                          <a:rPr lang="is-IS" sz="2000" i="1" smtClean="0">
                            <a:latin typeface="Cambria Math" panose="02040503050406030204" pitchFamily="18" charset="0"/>
                            <a:cs typeface="Arial"/>
                          </a:rPr>
                        </m:ctrlPr>
                      </m:dPr>
                      <m:e>
                        <m:r>
                          <a:rPr lang="en-GB" sz="2000" b="0" i="1" smtClean="0">
                            <a:latin typeface="Cambria Math" charset="0"/>
                            <a:cs typeface="Arial"/>
                          </a:rPr>
                          <m:t>𝑛</m:t>
                        </m:r>
                        <m:r>
                          <a:rPr lang="en-GB" sz="2000" b="0" i="1" smtClean="0">
                            <a:latin typeface="Cambria Math" charset="0"/>
                            <a:cs typeface="Arial"/>
                          </a:rPr>
                          <m:t>−1</m:t>
                        </m:r>
                      </m:e>
                    </m:d>
                  </m:oMath>
                </a14:m>
                <a:r>
                  <a:rPr lang="en-US" sz="2000" dirty="0">
                    <a:latin typeface="Arial"/>
                    <a:cs typeface="Arial"/>
                  </a:rPr>
                  <a:t> order Newton’s polynomial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62.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575733" y="2574035"/>
            <a:ext cx="7406147" cy="571331"/>
          </a:xfrm>
          <a:prstGeom prst="rect">
            <a:avLst/>
          </a:prstGeom>
          <a:noFill/>
        </p:spPr>
      </p:pic>
      <p:pic>
        <p:nvPicPr>
          <p:cNvPr id="5" name="Picture 2" descr="\\172.16.3.215\data4\Graphics\Powerpoint\WILEY WORK\GILAT\Final Files\ch06\gilat_3e_eq_06_63.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75733" y="4441615"/>
            <a:ext cx="8534400" cy="798575"/>
          </a:xfrm>
          <a:prstGeom prst="rect">
            <a:avLst/>
          </a:prstGeom>
          <a:noFill/>
        </p:spPr>
      </p:pic>
    </p:spTree>
    <p:extLst>
      <p:ext uri="{BB962C8B-B14F-4D97-AF65-F5344CB8AC3E}">
        <p14:creationId xmlns:p14="http://schemas.microsoft.com/office/powerpoint/2010/main" val="545212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dirty="0">
              <a:latin typeface="Arial"/>
              <a:cs typeface="Arial"/>
            </a:endParaRPr>
          </a:p>
          <a:p>
            <a:pPr marL="45720" indent="0">
              <a:buNone/>
            </a:pPr>
            <a:r>
              <a:rPr lang="en-US" sz="2000" dirty="0">
                <a:latin typeface="Arial"/>
                <a:cs typeface="Arial"/>
              </a:rPr>
              <a:t>The manner in which the divided differences are related is given in the following diagram:</a:t>
            </a: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3" descr="gilat_3e_fig_06_16.jpg"/>
          <p:cNvPicPr>
            <a:picLocks noChangeAspect="1"/>
          </p:cNvPicPr>
          <p:nvPr/>
        </p:nvPicPr>
        <p:blipFill>
          <a:blip r:embed="rId2"/>
          <a:stretch>
            <a:fillRect/>
          </a:stretch>
        </p:blipFill>
        <p:spPr>
          <a:xfrm>
            <a:off x="1202194" y="2490893"/>
            <a:ext cx="6807200" cy="3063240"/>
          </a:xfrm>
          <a:prstGeom prst="rect">
            <a:avLst/>
          </a:prstGeom>
        </p:spPr>
      </p:pic>
    </p:spTree>
    <p:extLst>
      <p:ext uri="{BB962C8B-B14F-4D97-AF65-F5344CB8AC3E}">
        <p14:creationId xmlns:p14="http://schemas.microsoft.com/office/powerpoint/2010/main" val="1207887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Notes on Newton’s Polynomials:</a:t>
            </a:r>
          </a:p>
          <a:p>
            <a:pPr marL="45720" indent="0">
              <a:buNone/>
            </a:pPr>
            <a:endParaRPr lang="en-US" sz="2000" dirty="0">
              <a:latin typeface="Arial"/>
              <a:cs typeface="Arial"/>
            </a:endParaRPr>
          </a:p>
          <a:p>
            <a:pPr marL="45720" indent="0">
              <a:buNone/>
            </a:pPr>
            <a:r>
              <a:rPr lang="en-US" sz="2000" dirty="0">
                <a:latin typeface="Arial"/>
                <a:cs typeface="Arial"/>
              </a:rPr>
              <a:t>1.	The spacing between data points does not have to be the 	same.</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2.	Data points can be subsequently added and only one coefficient 	per extra data point needs to be calculated.</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3.	The data points do not have to be in any particular order.</a:t>
            </a:r>
          </a:p>
          <a:p>
            <a:pPr marL="502920" indent="-457200">
              <a:buAutoNum type="arabicPeriod" startAt="2"/>
            </a:pPr>
            <a:endParaRPr lang="en-US" sz="2000" dirty="0">
              <a:latin typeface="Arial"/>
              <a:cs typeface="Arial"/>
            </a:endParaRPr>
          </a:p>
          <a:p>
            <a:pPr marL="45720" indent="0">
              <a:buNone/>
            </a:pPr>
            <a:r>
              <a:rPr lang="en-US" sz="2000" dirty="0">
                <a:latin typeface="Arial"/>
                <a:cs typeface="Arial"/>
              </a:rPr>
              <a:t>For these reasons Newton’s polynomials are a popular choice.</a:t>
            </a: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1415699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81" t="8593" r="6496" b="9432"/>
          <a:stretch/>
        </p:blipFill>
        <p:spPr>
          <a:xfrm>
            <a:off x="189581" y="1056034"/>
            <a:ext cx="4355253" cy="562186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81" t="8691" r="12425" b="18617"/>
          <a:stretch/>
        </p:blipFill>
        <p:spPr>
          <a:xfrm>
            <a:off x="4646435" y="1056034"/>
            <a:ext cx="4375573" cy="4985175"/>
          </a:xfrm>
          <a:prstGeom prst="rect">
            <a:avLst/>
          </a:prstGeom>
        </p:spPr>
      </p:pic>
    </p:spTree>
    <p:extLst>
      <p:ext uri="{BB962C8B-B14F-4D97-AF65-F5344CB8AC3E}">
        <p14:creationId xmlns:p14="http://schemas.microsoft.com/office/powerpoint/2010/main" val="1942163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lnSpcReduction="10000"/>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When there are a large number of data points a single order polynomial interpolation may result in large deviations from the general trend (despite the resulting curve passing through all data points) as shown in the figure below: </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To circumvent this problem it is possible to use lower order polynomials in a piecewise manner to interpolate. This form of interpolation is called piecewise or spline interpolation and the data points where the polynomials from two adjacent intervals meet are called knots.</a:t>
            </a: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17.jpg"/>
          <p:cNvPicPr>
            <a:picLocks noChangeAspect="1" noChangeArrowheads="1"/>
          </p:cNvPicPr>
          <p:nvPr/>
        </p:nvPicPr>
        <p:blipFill>
          <a:blip r:embed="rId3" cstate="print"/>
          <a:srcRect/>
          <a:stretch>
            <a:fillRect/>
          </a:stretch>
        </p:blipFill>
        <p:spPr bwMode="auto">
          <a:xfrm>
            <a:off x="2790614" y="2366558"/>
            <a:ext cx="3505043" cy="2505466"/>
          </a:xfrm>
          <a:prstGeom prst="rect">
            <a:avLst/>
          </a:prstGeom>
          <a:noFill/>
        </p:spPr>
      </p:pic>
    </p:spTree>
    <p:extLst>
      <p:ext uri="{BB962C8B-B14F-4D97-AF65-F5344CB8AC3E}">
        <p14:creationId xmlns:p14="http://schemas.microsoft.com/office/powerpoint/2010/main" val="1829998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Linear Splines:</a:t>
                </a:r>
              </a:p>
              <a:p>
                <a:pPr marL="45720" indent="0">
                  <a:buNone/>
                </a:pPr>
                <a:endParaRPr lang="en-US" sz="2000" dirty="0">
                  <a:latin typeface="Arial"/>
                  <a:cs typeface="Arial"/>
                </a:endParaRPr>
              </a:p>
              <a:p>
                <a:pPr marL="45720" indent="0">
                  <a:buNone/>
                </a:pPr>
                <a:r>
                  <a:rPr lang="en-US" sz="2000" dirty="0">
                    <a:latin typeface="Arial"/>
                    <a:cs typeface="Arial"/>
                  </a:rPr>
                  <a:t>Interpolation is carried out using first order polynomials (linear functions) between the points. In other words the data points are connected with straight lines. Using the Lagrange form, the equation of a straight line that connects two points is given by:</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dirty="0" err="1"/>
                  <a:t>Generalising</a:t>
                </a:r>
                <a:r>
                  <a:rPr lang="en-US" dirty="0"/>
                  <a:t> for successive data points (</a:t>
                </a:r>
                <a14:m>
                  <m:oMath xmlns:m="http://schemas.openxmlformats.org/officeDocument/2006/math">
                    <m:d>
                      <m:dPr>
                        <m:ctrlPr>
                          <a:rPr lang="is-IS" i="1" smtClean="0">
                            <a:latin typeface="Cambria Math" panose="02040503050406030204" pitchFamily="18" charset="0"/>
                          </a:rPr>
                        </m:ctrlPr>
                      </m:dPr>
                      <m:e>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𝑖</m:t>
                            </m:r>
                          </m:sub>
                        </m:sSub>
                      </m:e>
                    </m:d>
                  </m:oMath>
                </a14:m>
                <a:r>
                  <a:rPr lang="en-US" dirty="0"/>
                  <a:t> and </a:t>
                </a:r>
                <a14:m>
                  <m:oMath xmlns:m="http://schemas.openxmlformats.org/officeDocument/2006/math">
                    <m:d>
                      <m:dPr>
                        <m:ctrlPr>
                          <a:rPr lang="is-IS" i="1" smtClean="0">
                            <a:latin typeface="Cambria Math" panose="02040503050406030204" pitchFamily="18" charset="0"/>
                          </a:rPr>
                        </m:ctrlPr>
                      </m:dPr>
                      <m:e>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r>
                              <a:rPr lang="en-GB" b="0" i="1" smtClean="0">
                                <a:latin typeface="Cambria Math" charset="0"/>
                              </a:rPr>
                              <m:t>+1</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𝑖</m:t>
                            </m:r>
                            <m:r>
                              <a:rPr lang="en-GB" b="0" i="1" smtClean="0">
                                <a:latin typeface="Cambria Math" charset="0"/>
                              </a:rPr>
                              <m:t>+1</m:t>
                            </m:r>
                          </m:sub>
                        </m:sSub>
                      </m:e>
                    </m:d>
                  </m:oMath>
                </a14:m>
                <a:r>
                  <a:rPr lang="en-US" dirty="0"/>
                  <a:t>) gives:</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r="-945"/>
                </a:stretch>
              </a:blipFill>
            </p:spPr>
            <p:txBody>
              <a:bodyPr/>
              <a:lstStyle/>
              <a:p>
                <a:r>
                  <a:rPr lang="en-US">
                    <a:noFill/>
                  </a:rPr>
                  <a:t> </a:t>
                </a:r>
              </a:p>
            </p:txBody>
          </p:sp>
        </mc:Fallback>
      </mc:AlternateContent>
      <p:pic>
        <p:nvPicPr>
          <p:cNvPr id="4" name="Picture 2" descr="\\172.16.3.215\data4\Graphics\Powerpoint\WILEY WORK\GILAT\Final Files\ch06\gilat_3e_eq_06_64.jpg"/>
          <p:cNvPicPr>
            <a:picLocks noChangeAspect="1" noChangeArrowheads="1"/>
          </p:cNvPicPr>
          <p:nvPr/>
        </p:nvPicPr>
        <p:blipFill>
          <a:blip r:embed="rId3" cstate="print"/>
          <a:stretch>
            <a:fillRect/>
          </a:stretch>
        </p:blipFill>
        <p:spPr bwMode="auto">
          <a:xfrm>
            <a:off x="555414" y="3658278"/>
            <a:ext cx="5872480" cy="616610"/>
          </a:xfrm>
          <a:prstGeom prst="rect">
            <a:avLst/>
          </a:prstGeom>
          <a:noFill/>
        </p:spPr>
      </p:pic>
      <p:pic>
        <p:nvPicPr>
          <p:cNvPr id="5" name="Picture 2" descr="\\172.16.3.215\data4\Graphics\Powerpoint\WILEY WORK\GILAT\Final Files\ch06\gilat_3e_eq_06_65.jpg"/>
          <p:cNvPicPr>
            <a:picLocks noChangeAspect="1" noChangeArrowheads="1"/>
          </p:cNvPicPr>
          <p:nvPr/>
        </p:nvPicPr>
        <p:blipFill>
          <a:blip r:embed="rId4" cstate="print"/>
          <a:stretch>
            <a:fillRect/>
          </a:stretch>
        </p:blipFill>
        <p:spPr bwMode="auto">
          <a:xfrm>
            <a:off x="555414" y="5516881"/>
            <a:ext cx="7335520" cy="602560"/>
          </a:xfrm>
          <a:prstGeom prst="rect">
            <a:avLst/>
          </a:prstGeom>
          <a:noFill/>
        </p:spPr>
      </p:pic>
    </p:spTree>
    <p:extLst>
      <p:ext uri="{BB962C8B-B14F-4D97-AF65-F5344CB8AC3E}">
        <p14:creationId xmlns:p14="http://schemas.microsoft.com/office/powerpoint/2010/main" val="1444353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Interpolation with linear splines is easy to do and gives good results when the data points are closely spaced. For widely spaced points it becomes less accurate because of large changes in the slope of the lines connecting the data points. In this latter respect it is preferable to use higher order polynomials.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18.jpg"/>
          <p:cNvPicPr>
            <a:picLocks noChangeAspect="1" noChangeArrowheads="1"/>
          </p:cNvPicPr>
          <p:nvPr/>
        </p:nvPicPr>
        <p:blipFill>
          <a:blip r:embed="rId2" cstate="print"/>
          <a:srcRect/>
          <a:stretch>
            <a:fillRect/>
          </a:stretch>
        </p:blipFill>
        <p:spPr bwMode="auto">
          <a:xfrm>
            <a:off x="2161178" y="3322242"/>
            <a:ext cx="5221265" cy="3024371"/>
          </a:xfrm>
          <a:prstGeom prst="rect">
            <a:avLst/>
          </a:prstGeom>
          <a:noFill/>
        </p:spPr>
      </p:pic>
    </p:spTree>
    <p:extLst>
      <p:ext uri="{BB962C8B-B14F-4D97-AF65-F5344CB8AC3E}">
        <p14:creationId xmlns:p14="http://schemas.microsoft.com/office/powerpoint/2010/main" val="1099326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81" t="49482" r="12549" b="9333"/>
          <a:stretch/>
        </p:blipFill>
        <p:spPr>
          <a:xfrm>
            <a:off x="149014" y="1347893"/>
            <a:ext cx="4368800" cy="282448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957" t="8494" r="6249" b="36000"/>
          <a:stretch/>
        </p:blipFill>
        <p:spPr>
          <a:xfrm>
            <a:off x="4605794" y="1347893"/>
            <a:ext cx="4375573" cy="3806614"/>
          </a:xfrm>
          <a:prstGeom prst="rect">
            <a:avLst/>
          </a:prstGeom>
        </p:spPr>
      </p:pic>
    </p:spTree>
    <p:extLst>
      <p:ext uri="{BB962C8B-B14F-4D97-AF65-F5344CB8AC3E}">
        <p14:creationId xmlns:p14="http://schemas.microsoft.com/office/powerpoint/2010/main" val="88181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The simplest curve fit is a line. This is done when it is expected that the experimental variables are proportional to each other. The equation of a line (first degree polynomial)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We now need to determine the constants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oMath>
                </a14:m>
                <a:r>
                  <a:rPr lang="en-US" sz="2000" dirty="0">
                    <a:latin typeface="Arial"/>
                    <a:cs typeface="Arial"/>
                  </a:rPr>
                  <a:t> but first we need a definition of what is meant by best fit since a number of different lines might appear to fit the data well.</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218"/>
                </a:stretch>
              </a:blipFill>
            </p:spPr>
            <p:txBody>
              <a:bodyPr/>
              <a:lstStyle/>
              <a:p>
                <a:r>
                  <a:rPr lang="en-US">
                    <a:noFill/>
                  </a:rPr>
                  <a:t> </a:t>
                </a:r>
              </a:p>
            </p:txBody>
          </p:sp>
        </mc:Fallback>
      </mc:AlternateContent>
      <p:pic>
        <p:nvPicPr>
          <p:cNvPr id="4" name="Picture 2" descr="\\172.16.3.215\data4\Graphics\Powerpoint\WILEY WORK\GILAT\Final Files\ch06\gilat_3e_eq_06_01.jpg"/>
          <p:cNvPicPr>
            <a:picLocks noChangeAspect="1" noChangeArrowheads="1"/>
          </p:cNvPicPr>
          <p:nvPr/>
        </p:nvPicPr>
        <p:blipFill>
          <a:blip r:embed="rId3" cstate="print"/>
          <a:stretch>
            <a:fillRect/>
          </a:stretch>
        </p:blipFill>
        <p:spPr bwMode="auto">
          <a:xfrm>
            <a:off x="548639" y="2542370"/>
            <a:ext cx="5350933" cy="313412"/>
          </a:xfrm>
          <a:prstGeom prst="rect">
            <a:avLst/>
          </a:prstGeom>
          <a:noFill/>
        </p:spPr>
      </p:pic>
      <p:pic>
        <p:nvPicPr>
          <p:cNvPr id="5" name="Picture 2" descr="\\172.16.3.215\data4\Graphics\Powerpoint\WILEY WORK\GILAT\Final Files\ch06\gilat_3e_fig_06_4.jpg"/>
          <p:cNvPicPr>
            <a:picLocks noChangeAspect="1" noChangeArrowheads="1"/>
          </p:cNvPicPr>
          <p:nvPr/>
        </p:nvPicPr>
        <p:blipFill>
          <a:blip r:embed="rId4" cstate="print"/>
          <a:srcRect/>
          <a:stretch>
            <a:fillRect/>
          </a:stretch>
        </p:blipFill>
        <p:spPr bwMode="auto">
          <a:xfrm>
            <a:off x="3362332" y="4486137"/>
            <a:ext cx="2611992" cy="1772423"/>
          </a:xfrm>
          <a:prstGeom prst="rect">
            <a:avLst/>
          </a:prstGeom>
          <a:noFill/>
        </p:spPr>
      </p:pic>
    </p:spTree>
    <p:extLst>
      <p:ext uri="{BB962C8B-B14F-4D97-AF65-F5344CB8AC3E}">
        <p14:creationId xmlns:p14="http://schemas.microsoft.com/office/powerpoint/2010/main" val="2021516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Quadratic Splines:</a:t>
                </a:r>
              </a:p>
              <a:p>
                <a:pPr marL="45720" indent="0">
                  <a:buNone/>
                </a:pPr>
                <a:r>
                  <a:rPr lang="en-US" sz="2000" dirty="0">
                    <a:latin typeface="Arial"/>
                    <a:cs typeface="Arial"/>
                  </a:rPr>
                  <a:t>Here second order polynomials are used for interpolation. The polynomial in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interval between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e>
                    </m:d>
                  </m:oMath>
                </a14:m>
                <a:r>
                  <a:rPr lang="en-US" sz="2000" dirty="0">
                    <a:latin typeface="Arial"/>
                    <a:cs typeface="Arial"/>
                  </a:rPr>
                  <a:t> and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r>
                              <a:rPr lang="en-GB" sz="2000" b="0" i="1" smtClean="0">
                                <a:latin typeface="Cambria Math" charset="0"/>
                                <a:cs typeface="Arial"/>
                              </a:rPr>
                              <m:t>+1</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b="0" i="1" smtClean="0">
                                <a:latin typeface="Cambria Math" charset="0"/>
                                <a:cs typeface="Arial"/>
                              </a:rPr>
                              <m:t>+1</m:t>
                            </m:r>
                          </m:sub>
                        </m:sSub>
                      </m:e>
                    </m:d>
                  </m:oMath>
                </a14:m>
                <a:r>
                  <a:rPr lang="en-US" sz="2000" dirty="0">
                    <a:latin typeface="Arial"/>
                    <a:cs typeface="Arial"/>
                  </a:rPr>
                  <a:t> is:</a:t>
                </a:r>
              </a:p>
              <a:p>
                <a:pPr marL="45720" indent="0">
                  <a:buNone/>
                </a:pPr>
                <a:endParaRPr lang="en-US" sz="2000" dirty="0">
                  <a:latin typeface="Arial"/>
                  <a:cs typeface="Arial"/>
                </a:endParaRPr>
              </a:p>
              <a:p>
                <a:pPr marL="45720" indent="0">
                  <a:buNone/>
                </a:pPr>
                <a:r>
                  <a:rPr lang="en-US" sz="2000" dirty="0">
                    <a:latin typeface="Arial"/>
                    <a:cs typeface="Arial"/>
                  </a:rPr>
                  <a:t>For </a:t>
                </a:r>
                <a14:m>
                  <m:oMath xmlns:m="http://schemas.openxmlformats.org/officeDocument/2006/math">
                    <m:r>
                      <a:rPr lang="en-GB" sz="2000" b="0" i="1" smtClean="0">
                        <a:latin typeface="Cambria Math" charset="0"/>
                        <a:cs typeface="Arial"/>
                      </a:rPr>
                      <m:t>𝑛</m:t>
                    </m:r>
                  </m:oMath>
                </a14:m>
                <a:r>
                  <a:rPr lang="en-US" sz="2000" dirty="0">
                    <a:latin typeface="Arial"/>
                    <a:cs typeface="Arial"/>
                  </a:rPr>
                  <a:t> data points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intervals and consequently </a:t>
                </a:r>
                <a14:m>
                  <m:oMath xmlns:m="http://schemas.openxmlformats.org/officeDocument/2006/math">
                    <m:r>
                      <a:rPr lang="en-GB" sz="2000" i="1">
                        <a:latin typeface="Cambria Math" charset="0"/>
                        <a:cs typeface="Arial"/>
                      </a:rPr>
                      <m:t>𝑛</m:t>
                    </m:r>
                    <m:r>
                      <a:rPr lang="en-GB" sz="2000" i="1">
                        <a:latin typeface="Cambria Math" charset="0"/>
                        <a:cs typeface="Arial"/>
                      </a:rPr>
                      <m:t>−1</m:t>
                    </m:r>
                  </m:oMath>
                </a14:m>
                <a:r>
                  <a:rPr lang="en-US" sz="2000" dirty="0">
                    <a:latin typeface="Arial"/>
                    <a:cs typeface="Arial"/>
                  </a:rPr>
                  <a:t> polynomials. Each polynomial has three coefficients so a total of </a:t>
                </a:r>
                <a14:m>
                  <m:oMath xmlns:m="http://schemas.openxmlformats.org/officeDocument/2006/math">
                    <m:r>
                      <a:rPr lang="en-GB" sz="2000" b="0" i="0" smtClean="0">
                        <a:latin typeface="Cambria Math" charset="0"/>
                        <a:cs typeface="Arial"/>
                      </a:rPr>
                      <m:t>3</m:t>
                    </m:r>
                    <m:d>
                      <m:dPr>
                        <m:ctrlPr>
                          <a:rPr lang="is-IS" sz="2000" i="1" smtClean="0">
                            <a:latin typeface="Cambria Math" panose="02040503050406030204" pitchFamily="18" charset="0"/>
                            <a:cs typeface="Arial"/>
                          </a:rPr>
                        </m:ctrlPr>
                      </m:dPr>
                      <m:e>
                        <m:r>
                          <a:rPr lang="en-GB" sz="2000" b="0" i="1" smtClean="0">
                            <a:latin typeface="Cambria Math" charset="0"/>
                            <a:cs typeface="Arial"/>
                          </a:rPr>
                          <m:t>𝑛</m:t>
                        </m:r>
                        <m:r>
                          <a:rPr lang="en-GB" sz="2000" b="0" i="1" smtClean="0">
                            <a:latin typeface="Cambria Math" charset="0"/>
                            <a:cs typeface="Arial"/>
                          </a:rPr>
                          <m:t>−1</m:t>
                        </m:r>
                      </m:e>
                    </m:d>
                  </m:oMath>
                </a14:m>
                <a:r>
                  <a:rPr lang="en-US" sz="2000" dirty="0">
                    <a:latin typeface="Arial"/>
                    <a:cs typeface="Arial"/>
                  </a:rPr>
                  <a:t> coefficients have to be determined. </a:t>
                </a: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66.jpg"/>
          <p:cNvPicPr>
            <a:picLocks noChangeAspect="1" noChangeArrowheads="1"/>
          </p:cNvPicPr>
          <p:nvPr/>
        </p:nvPicPr>
        <p:blipFill>
          <a:blip r:embed="rId3" cstate="print"/>
          <a:stretch>
            <a:fillRect/>
          </a:stretch>
        </p:blipFill>
        <p:spPr bwMode="auto">
          <a:xfrm>
            <a:off x="555413" y="2473283"/>
            <a:ext cx="7315200" cy="303057"/>
          </a:xfrm>
          <a:prstGeom prst="rect">
            <a:avLst/>
          </a:prstGeom>
          <a:noFill/>
        </p:spPr>
      </p:pic>
      <p:pic>
        <p:nvPicPr>
          <p:cNvPr id="5" name="Picture 2" descr="\\172.16.3.215\data4\Graphics\Powerpoint\WILEY WORK\GILAT\Final Files\ch06\gilat_3e_fig_06_19.jpg"/>
          <p:cNvPicPr>
            <a:picLocks noChangeAspect="1" noChangeArrowheads="1"/>
          </p:cNvPicPr>
          <p:nvPr/>
        </p:nvPicPr>
        <p:blipFill>
          <a:blip r:embed="rId4" cstate="print"/>
          <a:srcRect/>
          <a:stretch>
            <a:fillRect/>
          </a:stretch>
        </p:blipFill>
        <p:spPr bwMode="auto">
          <a:xfrm>
            <a:off x="2509666" y="3901445"/>
            <a:ext cx="4607453" cy="2797382"/>
          </a:xfrm>
          <a:prstGeom prst="rect">
            <a:avLst/>
          </a:prstGeom>
          <a:noFill/>
        </p:spPr>
      </p:pic>
    </p:spTree>
    <p:extLst>
      <p:ext uri="{BB962C8B-B14F-4D97-AF65-F5344CB8AC3E}">
        <p14:creationId xmlns:p14="http://schemas.microsoft.com/office/powerpoint/2010/main" val="1676526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400" b="1" i="1" dirty="0">
                    <a:latin typeface="Arial"/>
                    <a:cs typeface="Arial"/>
                  </a:rPr>
                  <a:t>Piecewise (Spline) Interpolation:</a:t>
                </a:r>
              </a:p>
              <a:p>
                <a:pPr marL="45720" indent="0">
                  <a:buNone/>
                </a:pPr>
                <a:endParaRPr lang="en-US" sz="2400" dirty="0">
                  <a:latin typeface="Arial"/>
                  <a:cs typeface="Arial"/>
                </a:endParaRPr>
              </a:p>
              <a:p>
                <a:pPr marL="45720" indent="0">
                  <a:buNone/>
                </a:pPr>
                <a:r>
                  <a:rPr lang="en-US" sz="2400" dirty="0">
                    <a:latin typeface="Arial"/>
                    <a:cs typeface="Arial"/>
                  </a:rPr>
                  <a:t>The coefficients are determined by applying the following conditions:</a:t>
                </a:r>
              </a:p>
              <a:p>
                <a:pPr marL="45720" indent="0">
                  <a:buNone/>
                </a:pPr>
                <a:endParaRPr lang="en-US" sz="2400" dirty="0">
                  <a:latin typeface="Arial"/>
                  <a:cs typeface="Arial"/>
                </a:endParaRPr>
              </a:p>
              <a:p>
                <a:pPr marL="45720" indent="0">
                  <a:buNone/>
                </a:pPr>
                <a:r>
                  <a:rPr lang="en-US" sz="2400" dirty="0">
                    <a:latin typeface="Arial"/>
                    <a:cs typeface="Arial"/>
                  </a:rPr>
                  <a:t>1.	Each polynomial </a:t>
                </a:r>
                <a14:m>
                  <m:oMath xmlns:m="http://schemas.openxmlformats.org/officeDocument/2006/math">
                    <m:sSub>
                      <m:sSubPr>
                        <m:ctrlPr>
                          <a:rPr lang="en-US" sz="2400" i="1" smtClean="0">
                            <a:latin typeface="Cambria Math" panose="02040503050406030204" pitchFamily="18" charset="0"/>
                            <a:cs typeface="Arial"/>
                          </a:rPr>
                        </m:ctrlPr>
                      </m:sSubPr>
                      <m:e>
                        <m:r>
                          <a:rPr lang="en-GB" sz="2400" b="0" i="1" smtClean="0">
                            <a:latin typeface="Cambria Math" charset="0"/>
                            <a:cs typeface="Arial"/>
                          </a:rPr>
                          <m:t>𝑓</m:t>
                        </m:r>
                      </m:e>
                      <m:sub>
                        <m:r>
                          <a:rPr lang="en-GB" sz="2400" b="0" i="1" smtClean="0">
                            <a:latin typeface="Cambria Math" charset="0"/>
                            <a:cs typeface="Arial"/>
                          </a:rPr>
                          <m:t>𝑖</m:t>
                        </m:r>
                      </m:sub>
                    </m:sSub>
                    <m:d>
                      <m:dPr>
                        <m:ctrlPr>
                          <a:rPr lang="en-GB" sz="2400" b="0" i="1" smtClean="0">
                            <a:latin typeface="Cambria Math" panose="02040503050406030204" pitchFamily="18" charset="0"/>
                            <a:cs typeface="Arial"/>
                          </a:rPr>
                        </m:ctrlPr>
                      </m:dPr>
                      <m:e>
                        <m:r>
                          <a:rPr lang="en-GB" sz="2400" b="0" i="1" smtClean="0">
                            <a:latin typeface="Cambria Math" charset="0"/>
                            <a:cs typeface="Arial"/>
                          </a:rPr>
                          <m:t>𝑥</m:t>
                        </m:r>
                      </m:e>
                    </m:d>
                  </m:oMath>
                </a14:m>
                <a:r>
                  <a:rPr lang="en-US" sz="2400" dirty="0">
                    <a:latin typeface="Arial"/>
                    <a:cs typeface="Arial"/>
                  </a:rPr>
                  <a:t> must pass through the 	endpoints of the interval </a:t>
                </a:r>
                <a14:m>
                  <m:oMath xmlns:m="http://schemas.openxmlformats.org/officeDocument/2006/math">
                    <m:d>
                      <m:dPr>
                        <m:ctrlPr>
                          <a:rPr lang="is-IS" sz="2400" i="1">
                            <a:latin typeface="Cambria Math" panose="02040503050406030204" pitchFamily="18" charset="0"/>
                            <a:cs typeface="Arial"/>
                          </a:rPr>
                        </m:ctrlPr>
                      </m:dPr>
                      <m:e>
                        <m:sSub>
                          <m:sSubPr>
                            <m:ctrlPr>
                              <a:rPr lang="en-US" sz="2400" i="1">
                                <a:latin typeface="Cambria Math" panose="02040503050406030204" pitchFamily="18" charset="0"/>
                                <a:cs typeface="Arial"/>
                              </a:rPr>
                            </m:ctrlPr>
                          </m:sSubPr>
                          <m:e>
                            <m:r>
                              <a:rPr lang="en-GB" sz="2400" i="1">
                                <a:latin typeface="Cambria Math" charset="0"/>
                                <a:cs typeface="Arial"/>
                              </a:rPr>
                              <m:t>𝑥</m:t>
                            </m:r>
                          </m:e>
                          <m:sub>
                            <m:r>
                              <a:rPr lang="en-GB" sz="2400" i="1">
                                <a:latin typeface="Cambria Math" charset="0"/>
                                <a:cs typeface="Arial"/>
                              </a:rPr>
                              <m:t>𝑖</m:t>
                            </m:r>
                          </m:sub>
                        </m:sSub>
                        <m:r>
                          <a:rPr lang="en-GB" sz="2400" i="1">
                            <a:latin typeface="Cambria Math" charset="0"/>
                            <a:cs typeface="Arial"/>
                          </a:rPr>
                          <m:t>, </m:t>
                        </m:r>
                        <m:sSub>
                          <m:sSubPr>
                            <m:ctrlPr>
                              <a:rPr lang="en-US" sz="2400" i="1">
                                <a:latin typeface="Cambria Math" panose="02040503050406030204" pitchFamily="18" charset="0"/>
                                <a:cs typeface="Arial"/>
                              </a:rPr>
                            </m:ctrlPr>
                          </m:sSubPr>
                          <m:e>
                            <m:r>
                              <a:rPr lang="en-GB" sz="2400" i="1">
                                <a:latin typeface="Cambria Math" charset="0"/>
                                <a:cs typeface="Arial"/>
                              </a:rPr>
                              <m:t>𝑦</m:t>
                            </m:r>
                          </m:e>
                          <m:sub>
                            <m:r>
                              <a:rPr lang="en-GB" sz="2400" i="1">
                                <a:latin typeface="Cambria Math" charset="0"/>
                                <a:cs typeface="Arial"/>
                              </a:rPr>
                              <m:t>𝑖</m:t>
                            </m:r>
                          </m:sub>
                        </m:sSub>
                      </m:e>
                    </m:d>
                  </m:oMath>
                </a14:m>
                <a:r>
                  <a:rPr lang="en-US" sz="2400" dirty="0">
                    <a:latin typeface="Arial"/>
                    <a:cs typeface="Arial"/>
                  </a:rPr>
                  <a:t> and </a:t>
                </a:r>
                <a14:m>
                  <m:oMath xmlns:m="http://schemas.openxmlformats.org/officeDocument/2006/math">
                    <m:d>
                      <m:dPr>
                        <m:ctrlPr>
                          <a:rPr lang="is-IS" sz="2400" i="1">
                            <a:latin typeface="Cambria Math" panose="02040503050406030204" pitchFamily="18" charset="0"/>
                            <a:cs typeface="Arial"/>
                          </a:rPr>
                        </m:ctrlPr>
                      </m:dPr>
                      <m:e>
                        <m:sSub>
                          <m:sSubPr>
                            <m:ctrlPr>
                              <a:rPr lang="en-US" sz="2400" i="1">
                                <a:latin typeface="Cambria Math" panose="02040503050406030204" pitchFamily="18" charset="0"/>
                                <a:cs typeface="Arial"/>
                              </a:rPr>
                            </m:ctrlPr>
                          </m:sSubPr>
                          <m:e>
                            <m:r>
                              <a:rPr lang="en-GB" sz="2400" i="1">
                                <a:latin typeface="Cambria Math" charset="0"/>
                                <a:cs typeface="Arial"/>
                              </a:rPr>
                              <m:t>𝑥</m:t>
                            </m:r>
                          </m:e>
                          <m:sub>
                            <m:r>
                              <a:rPr lang="en-GB" sz="2400" i="1">
                                <a:latin typeface="Cambria Math" charset="0"/>
                                <a:cs typeface="Arial"/>
                              </a:rPr>
                              <m:t>𝑖</m:t>
                            </m:r>
                            <m:r>
                              <a:rPr lang="en-GB" sz="2400" i="1">
                                <a:latin typeface="Cambria Math" charset="0"/>
                                <a:cs typeface="Arial"/>
                              </a:rPr>
                              <m:t>+1</m:t>
                            </m:r>
                          </m:sub>
                        </m:sSub>
                        <m:r>
                          <a:rPr lang="en-GB" sz="2400" i="1">
                            <a:latin typeface="Cambria Math" charset="0"/>
                            <a:cs typeface="Arial"/>
                          </a:rPr>
                          <m:t>, </m:t>
                        </m:r>
                        <m:sSub>
                          <m:sSubPr>
                            <m:ctrlPr>
                              <a:rPr lang="en-US" sz="2400" i="1">
                                <a:latin typeface="Cambria Math" panose="02040503050406030204" pitchFamily="18" charset="0"/>
                                <a:cs typeface="Arial"/>
                              </a:rPr>
                            </m:ctrlPr>
                          </m:sSubPr>
                          <m:e>
                            <m:r>
                              <a:rPr lang="en-GB" sz="2400" i="1">
                                <a:latin typeface="Cambria Math" charset="0"/>
                                <a:cs typeface="Arial"/>
                              </a:rPr>
                              <m:t>𝑦</m:t>
                            </m:r>
                          </m:e>
                          <m:sub>
                            <m:r>
                              <a:rPr lang="en-GB" sz="2400" i="1">
                                <a:latin typeface="Cambria Math" charset="0"/>
                                <a:cs typeface="Arial"/>
                              </a:rPr>
                              <m:t>𝑖</m:t>
                            </m:r>
                            <m:r>
                              <a:rPr lang="en-GB" sz="2400" i="1">
                                <a:latin typeface="Cambria Math" charset="0"/>
                                <a:cs typeface="Arial"/>
                              </a:rPr>
                              <m:t>+1</m:t>
                            </m:r>
                          </m:sub>
                        </m:sSub>
                      </m:e>
                    </m:d>
                  </m:oMath>
                </a14:m>
                <a:r>
                  <a:rPr lang="en-US" sz="2400" dirty="0">
                    <a:latin typeface="Arial"/>
                    <a:cs typeface="Arial"/>
                  </a:rPr>
                  <a:t>. </a:t>
                </a:r>
                <a:br>
                  <a:rPr lang="en-US" sz="2400" dirty="0">
                    <a:latin typeface="Arial"/>
                    <a:cs typeface="Arial"/>
                  </a:rPr>
                </a:br>
                <a:r>
                  <a:rPr lang="en-US" sz="2400" dirty="0">
                    <a:latin typeface="Arial"/>
                    <a:cs typeface="Arial"/>
                  </a:rPr>
                  <a:t>	This means that </a:t>
                </a:r>
                <a14:m>
                  <m:oMath xmlns:m="http://schemas.openxmlformats.org/officeDocument/2006/math">
                    <m:sSub>
                      <m:sSubPr>
                        <m:ctrlPr>
                          <a:rPr lang="en-US" sz="2400" i="1" smtClean="0">
                            <a:latin typeface="Cambria Math" panose="02040503050406030204" pitchFamily="18" charset="0"/>
                            <a:cs typeface="Arial"/>
                          </a:rPr>
                        </m:ctrlPr>
                      </m:sSubPr>
                      <m:e>
                        <m:r>
                          <a:rPr lang="en-GB" sz="2400" b="0" i="1" smtClean="0">
                            <a:latin typeface="Cambria Math" charset="0"/>
                            <a:cs typeface="Arial"/>
                          </a:rPr>
                          <m:t>𝑓</m:t>
                        </m:r>
                      </m:e>
                      <m:sub>
                        <m:r>
                          <a:rPr lang="en-GB" sz="2400" b="0" i="1" smtClean="0">
                            <a:latin typeface="Cambria Math" charset="0"/>
                            <a:cs typeface="Arial"/>
                          </a:rPr>
                          <m:t>𝑖</m:t>
                        </m:r>
                      </m:sub>
                    </m:sSub>
                    <m:d>
                      <m:dPr>
                        <m:ctrlPr>
                          <a:rPr lang="en-GB" sz="2400" b="0" i="1" smtClean="0">
                            <a:latin typeface="Cambria Math" panose="02040503050406030204" pitchFamily="18" charset="0"/>
                            <a:cs typeface="Arial"/>
                          </a:rPr>
                        </m:ctrlPr>
                      </m:dPr>
                      <m:e>
                        <m:sSub>
                          <m:sSubPr>
                            <m:ctrlPr>
                              <a:rPr lang="en-US" sz="2400" b="0" i="1" smtClean="0">
                                <a:latin typeface="Cambria Math" panose="02040503050406030204" pitchFamily="18" charset="0"/>
                                <a:cs typeface="Arial"/>
                              </a:rPr>
                            </m:ctrlPr>
                          </m:sSubPr>
                          <m:e>
                            <m:r>
                              <a:rPr lang="en-GB" sz="2400" b="0" i="1" smtClean="0">
                                <a:latin typeface="Cambria Math" charset="0"/>
                                <a:cs typeface="Arial"/>
                              </a:rPr>
                              <m:t>𝑥</m:t>
                            </m:r>
                          </m:e>
                          <m:sub>
                            <m:r>
                              <a:rPr lang="en-GB" sz="2400" b="0" i="1" smtClean="0">
                                <a:latin typeface="Cambria Math" charset="0"/>
                                <a:cs typeface="Arial"/>
                              </a:rPr>
                              <m:t>𝑖</m:t>
                            </m:r>
                          </m:sub>
                        </m:sSub>
                        <m:r>
                          <a:rPr lang="en-GB" sz="2400" b="0" i="1" smtClean="0">
                            <a:latin typeface="Cambria Math" charset="0"/>
                            <a:cs typeface="Arial"/>
                          </a:rPr>
                          <m:t>, </m:t>
                        </m:r>
                        <m:sSub>
                          <m:sSubPr>
                            <m:ctrlPr>
                              <a:rPr lang="en-US" sz="2400" b="0" i="1" smtClean="0">
                                <a:latin typeface="Cambria Math" panose="02040503050406030204" pitchFamily="18" charset="0"/>
                                <a:cs typeface="Arial"/>
                              </a:rPr>
                            </m:ctrlPr>
                          </m:sSubPr>
                          <m:e>
                            <m:r>
                              <a:rPr lang="en-GB" sz="2400" b="0" i="1" smtClean="0">
                                <a:latin typeface="Cambria Math" charset="0"/>
                                <a:cs typeface="Arial"/>
                              </a:rPr>
                              <m:t>𝑦</m:t>
                            </m:r>
                          </m:e>
                          <m:sub>
                            <m:r>
                              <a:rPr lang="en-GB" sz="2400" b="0" i="1" smtClean="0">
                                <a:latin typeface="Cambria Math" charset="0"/>
                                <a:cs typeface="Arial"/>
                              </a:rPr>
                              <m:t>𝑖</m:t>
                            </m:r>
                          </m:sub>
                        </m:sSub>
                      </m:e>
                    </m:d>
                    <m:r>
                      <a:rPr lang="en-GB" sz="2400" b="0" i="1" smtClean="0">
                        <a:latin typeface="Cambria Math" charset="0"/>
                        <a:cs typeface="Arial"/>
                      </a:rPr>
                      <m:t>=</m:t>
                    </m:r>
                    <m:sSub>
                      <m:sSubPr>
                        <m:ctrlPr>
                          <a:rPr lang="en-US" sz="2400" b="0" i="1" smtClean="0">
                            <a:latin typeface="Cambria Math" panose="02040503050406030204" pitchFamily="18" charset="0"/>
                            <a:cs typeface="Arial"/>
                          </a:rPr>
                        </m:ctrlPr>
                      </m:sSubPr>
                      <m:e>
                        <m:r>
                          <a:rPr lang="en-GB" sz="2400" b="0" i="1" smtClean="0">
                            <a:latin typeface="Cambria Math" charset="0"/>
                            <a:cs typeface="Arial"/>
                          </a:rPr>
                          <m:t>𝑦</m:t>
                        </m:r>
                      </m:e>
                      <m:sub>
                        <m:r>
                          <a:rPr lang="en-GB" sz="2400" b="0" i="1" smtClean="0">
                            <a:latin typeface="Cambria Math" charset="0"/>
                            <a:cs typeface="Arial"/>
                          </a:rPr>
                          <m:t>𝑖</m:t>
                        </m:r>
                      </m:sub>
                    </m:sSub>
                  </m:oMath>
                </a14:m>
                <a:r>
                  <a:rPr lang="en-US" sz="2400" dirty="0">
                    <a:latin typeface="Arial"/>
                    <a:cs typeface="Arial"/>
                  </a:rPr>
                  <a:t> and </a:t>
                </a:r>
                <a:br>
                  <a:rPr lang="en-US" sz="2400" dirty="0">
                    <a:latin typeface="Arial"/>
                    <a:cs typeface="Arial"/>
                  </a:rPr>
                </a:br>
                <a:r>
                  <a:rPr lang="en-US" sz="2400" dirty="0">
                    <a:latin typeface="Arial"/>
                    <a:cs typeface="Arial"/>
                  </a:rPr>
                  <a:t>	</a:t>
                </a:r>
                <a14:m>
                  <m:oMath xmlns:m="http://schemas.openxmlformats.org/officeDocument/2006/math">
                    <m:sSub>
                      <m:sSubPr>
                        <m:ctrlPr>
                          <a:rPr lang="en-US" sz="2400" i="1">
                            <a:latin typeface="Cambria Math" panose="02040503050406030204" pitchFamily="18" charset="0"/>
                            <a:cs typeface="Arial"/>
                          </a:rPr>
                        </m:ctrlPr>
                      </m:sSubPr>
                      <m:e>
                        <m:r>
                          <a:rPr lang="en-GB" sz="2400" i="1">
                            <a:latin typeface="Cambria Math" charset="0"/>
                            <a:cs typeface="Arial"/>
                          </a:rPr>
                          <m:t>𝑓</m:t>
                        </m:r>
                      </m:e>
                      <m:sub>
                        <m:r>
                          <a:rPr lang="en-GB" sz="2400" i="1">
                            <a:latin typeface="Cambria Math" charset="0"/>
                            <a:cs typeface="Arial"/>
                          </a:rPr>
                          <m:t>𝑖</m:t>
                        </m:r>
                        <m:r>
                          <a:rPr lang="en-GB" sz="2400" b="0" i="1" smtClean="0">
                            <a:latin typeface="Cambria Math" charset="0"/>
                            <a:cs typeface="Arial"/>
                          </a:rPr>
                          <m:t>+1</m:t>
                        </m:r>
                      </m:sub>
                    </m:sSub>
                    <m:d>
                      <m:dPr>
                        <m:ctrlPr>
                          <a:rPr lang="en-GB" sz="2400" i="1">
                            <a:latin typeface="Cambria Math" panose="02040503050406030204" pitchFamily="18" charset="0"/>
                            <a:cs typeface="Arial"/>
                          </a:rPr>
                        </m:ctrlPr>
                      </m:dPr>
                      <m:e>
                        <m:sSub>
                          <m:sSubPr>
                            <m:ctrlPr>
                              <a:rPr lang="en-US" sz="2400" i="1">
                                <a:latin typeface="Cambria Math" panose="02040503050406030204" pitchFamily="18" charset="0"/>
                                <a:cs typeface="Arial"/>
                              </a:rPr>
                            </m:ctrlPr>
                          </m:sSubPr>
                          <m:e>
                            <m:r>
                              <a:rPr lang="en-GB" sz="2400" i="1">
                                <a:latin typeface="Cambria Math" charset="0"/>
                                <a:cs typeface="Arial"/>
                              </a:rPr>
                              <m:t>𝑥</m:t>
                            </m:r>
                          </m:e>
                          <m:sub>
                            <m:r>
                              <a:rPr lang="en-GB" sz="2400" i="1">
                                <a:latin typeface="Cambria Math" charset="0"/>
                                <a:cs typeface="Arial"/>
                              </a:rPr>
                              <m:t>𝑖</m:t>
                            </m:r>
                            <m:r>
                              <a:rPr lang="en-GB" sz="2400" b="0" i="1" smtClean="0">
                                <a:latin typeface="Cambria Math" charset="0"/>
                                <a:cs typeface="Arial"/>
                              </a:rPr>
                              <m:t>+1</m:t>
                            </m:r>
                          </m:sub>
                        </m:sSub>
                        <m:r>
                          <a:rPr lang="en-GB" sz="2400" i="1">
                            <a:latin typeface="Cambria Math" charset="0"/>
                            <a:cs typeface="Arial"/>
                          </a:rPr>
                          <m:t>, </m:t>
                        </m:r>
                        <m:sSub>
                          <m:sSubPr>
                            <m:ctrlPr>
                              <a:rPr lang="en-US" sz="2400" i="1">
                                <a:latin typeface="Cambria Math" panose="02040503050406030204" pitchFamily="18" charset="0"/>
                                <a:cs typeface="Arial"/>
                              </a:rPr>
                            </m:ctrlPr>
                          </m:sSubPr>
                          <m:e>
                            <m:r>
                              <a:rPr lang="en-GB" sz="2400" i="1">
                                <a:latin typeface="Cambria Math" charset="0"/>
                                <a:cs typeface="Arial"/>
                              </a:rPr>
                              <m:t>𝑦</m:t>
                            </m:r>
                          </m:e>
                          <m:sub>
                            <m:r>
                              <a:rPr lang="en-GB" sz="2400" i="1">
                                <a:latin typeface="Cambria Math" charset="0"/>
                                <a:cs typeface="Arial"/>
                              </a:rPr>
                              <m:t>𝑖</m:t>
                            </m:r>
                            <m:r>
                              <a:rPr lang="en-GB" sz="2400" b="0" i="1" smtClean="0">
                                <a:latin typeface="Cambria Math" charset="0"/>
                                <a:cs typeface="Arial"/>
                              </a:rPr>
                              <m:t>+1</m:t>
                            </m:r>
                          </m:sub>
                        </m:sSub>
                      </m:e>
                    </m:d>
                    <m:r>
                      <a:rPr lang="en-GB" sz="2400" i="1">
                        <a:latin typeface="Cambria Math" charset="0"/>
                        <a:cs typeface="Arial"/>
                      </a:rPr>
                      <m:t>=</m:t>
                    </m:r>
                    <m:sSub>
                      <m:sSubPr>
                        <m:ctrlPr>
                          <a:rPr lang="en-US" sz="2400" i="1">
                            <a:latin typeface="Cambria Math" panose="02040503050406030204" pitchFamily="18" charset="0"/>
                            <a:cs typeface="Arial"/>
                          </a:rPr>
                        </m:ctrlPr>
                      </m:sSubPr>
                      <m:e>
                        <m:r>
                          <a:rPr lang="en-GB" sz="2400" i="1">
                            <a:latin typeface="Cambria Math" charset="0"/>
                            <a:cs typeface="Arial"/>
                          </a:rPr>
                          <m:t>𝑦</m:t>
                        </m:r>
                      </m:e>
                      <m:sub>
                        <m:r>
                          <a:rPr lang="en-GB" sz="2400" i="1">
                            <a:latin typeface="Cambria Math" charset="0"/>
                            <a:cs typeface="Arial"/>
                          </a:rPr>
                          <m:t>𝑖</m:t>
                        </m:r>
                        <m:r>
                          <a:rPr lang="en-GB" sz="2400" b="0" i="1" smtClean="0">
                            <a:latin typeface="Cambria Math" charset="0"/>
                            <a:cs typeface="Arial"/>
                          </a:rPr>
                          <m:t>+1</m:t>
                        </m:r>
                      </m:sub>
                    </m:sSub>
                  </m:oMath>
                </a14:m>
                <a:r>
                  <a:rPr lang="en-US" sz="2400" dirty="0">
                    <a:latin typeface="Arial"/>
                    <a:cs typeface="Arial"/>
                  </a:rPr>
                  <a:t>. Put alternately:</a:t>
                </a:r>
              </a:p>
              <a:p>
                <a:pPr marL="45720" indent="0">
                  <a:buNone/>
                </a:pPr>
                <a:endParaRPr lang="en-US" sz="2400" dirty="0">
                  <a:latin typeface="Arial"/>
                  <a:cs typeface="Arial"/>
                </a:endParaRPr>
              </a:p>
              <a:p>
                <a:pPr marL="45720" indent="0">
                  <a:buNone/>
                </a:pPr>
                <a:r>
                  <a:rPr lang="en-US" sz="2400" dirty="0">
                    <a:latin typeface="Arial"/>
                    <a:cs typeface="Arial"/>
                  </a:rPr>
                  <a:t>	</a:t>
                </a:r>
              </a:p>
              <a:p>
                <a:pPr marL="45720" indent="0">
                  <a:buNone/>
                </a:pPr>
                <a:r>
                  <a:rPr lang="en-US" sz="2400" dirty="0">
                    <a:latin typeface="Arial"/>
                    <a:cs typeface="Arial"/>
                  </a:rPr>
                  <a:t>	Since there are </a:t>
                </a:r>
                <a14:m>
                  <m:oMath xmlns:m="http://schemas.openxmlformats.org/officeDocument/2006/math">
                    <m:r>
                      <a:rPr lang="en-GB" sz="2400" b="0" i="1" smtClean="0">
                        <a:latin typeface="Cambria Math" charset="0"/>
                        <a:cs typeface="Arial"/>
                      </a:rPr>
                      <m:t>𝑛</m:t>
                    </m:r>
                    <m:r>
                      <a:rPr lang="en-GB" sz="2400" b="0" i="1" smtClean="0">
                        <a:latin typeface="Cambria Math" charset="0"/>
                        <a:cs typeface="Arial"/>
                      </a:rPr>
                      <m:t>−1</m:t>
                    </m:r>
                  </m:oMath>
                </a14:m>
                <a:r>
                  <a:rPr lang="en-US" sz="2400" dirty="0">
                    <a:latin typeface="Arial"/>
                    <a:cs typeface="Arial"/>
                  </a:rPr>
                  <a:t> intervals these conditions give </a:t>
                </a:r>
                <a:br>
                  <a:rPr lang="en-US" sz="2400" dirty="0">
                    <a:latin typeface="Arial"/>
                    <a:cs typeface="Arial"/>
                  </a:rPr>
                </a:br>
                <a:r>
                  <a:rPr lang="en-US" sz="2400" dirty="0">
                    <a:latin typeface="Arial"/>
                    <a:cs typeface="Arial"/>
                  </a:rPr>
                  <a:t>	</a:t>
                </a:r>
                <a14:m>
                  <m:oMath xmlns:m="http://schemas.openxmlformats.org/officeDocument/2006/math">
                    <m:r>
                      <a:rPr lang="en-GB" sz="2400" b="0" i="1" smtClean="0">
                        <a:latin typeface="Cambria Math" charset="0"/>
                        <a:cs typeface="Arial"/>
                      </a:rPr>
                      <m:t>2(</m:t>
                    </m:r>
                    <m:r>
                      <a:rPr lang="en-GB" sz="2400" b="0" i="1" smtClean="0">
                        <a:latin typeface="Cambria Math" charset="0"/>
                        <a:cs typeface="Arial"/>
                      </a:rPr>
                      <m:t>𝑛</m:t>
                    </m:r>
                    <m:r>
                      <a:rPr lang="en-GB" sz="2400" b="0" i="1" smtClean="0">
                        <a:latin typeface="Cambria Math" charset="0"/>
                        <a:cs typeface="Arial"/>
                      </a:rPr>
                      <m:t>−1)</m:t>
                    </m:r>
                  </m:oMath>
                </a14:m>
                <a:r>
                  <a:rPr lang="en-US" sz="2400" dirty="0">
                    <a:latin typeface="Arial"/>
                    <a:cs typeface="Arial"/>
                  </a:rPr>
                  <a:t> equations (two equations per interval).</a:t>
                </a:r>
              </a:p>
              <a:p>
                <a:pPr marL="45720" indent="0">
                  <a:buNone/>
                </a:pPr>
                <a:endParaRPr lang="en-US" sz="24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582"/>
                </a:stretch>
              </a:blipFill>
            </p:spPr>
            <p:txBody>
              <a:bodyPr/>
              <a:lstStyle/>
              <a:p>
                <a:r>
                  <a:rPr lang="en-US">
                    <a:noFill/>
                  </a:rPr>
                  <a:t> </a:t>
                </a:r>
              </a:p>
            </p:txBody>
          </p:sp>
        </mc:Fallback>
      </mc:AlternateContent>
      <p:pic>
        <p:nvPicPr>
          <p:cNvPr id="4" name="Picture 2" descr="\\172.16.3.215\data4\Graphics\Powerpoint\WILEY WORK\GILAT\Final Files\ch06\gilat_3e_eq_06_67.jpg"/>
          <p:cNvPicPr>
            <a:picLocks noChangeAspect="1" noChangeArrowheads="1"/>
          </p:cNvPicPr>
          <p:nvPr/>
        </p:nvPicPr>
        <p:blipFill>
          <a:blip r:embed="rId3" cstate="print"/>
          <a:stretch>
            <a:fillRect/>
          </a:stretch>
        </p:blipFill>
        <p:spPr bwMode="auto">
          <a:xfrm>
            <a:off x="1442720" y="4468367"/>
            <a:ext cx="7354786" cy="309951"/>
          </a:xfrm>
          <a:prstGeom prst="rect">
            <a:avLst/>
          </a:prstGeom>
          <a:noFill/>
        </p:spPr>
      </p:pic>
      <p:pic>
        <p:nvPicPr>
          <p:cNvPr id="5" name="Picture 2" descr="\\172.16.3.215\data4\Graphics\Powerpoint\WILEY WORK\GILAT\Final Files\ch06\gilat_3e_eq_06_68.jpg"/>
          <p:cNvPicPr>
            <a:picLocks noChangeAspect="1" noChangeArrowheads="1"/>
          </p:cNvPicPr>
          <p:nvPr/>
        </p:nvPicPr>
        <p:blipFill>
          <a:blip r:embed="rId4" cstate="print"/>
          <a:stretch>
            <a:fillRect/>
          </a:stretch>
        </p:blipFill>
        <p:spPr bwMode="auto">
          <a:xfrm>
            <a:off x="1464768" y="4925231"/>
            <a:ext cx="7332738" cy="303784"/>
          </a:xfrm>
          <a:prstGeom prst="rect">
            <a:avLst/>
          </a:prstGeom>
          <a:noFill/>
        </p:spPr>
      </p:pic>
    </p:spTree>
    <p:extLst>
      <p:ext uri="{BB962C8B-B14F-4D97-AF65-F5344CB8AC3E}">
        <p14:creationId xmlns:p14="http://schemas.microsoft.com/office/powerpoint/2010/main" val="1385591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2.	At the interior knots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−2</m:t>
                    </m:r>
                  </m:oMath>
                </a14:m>
                <a:r>
                  <a:rPr lang="en-US" sz="2000" dirty="0">
                    <a:latin typeface="Arial"/>
                    <a:cs typeface="Arial"/>
                  </a:rPr>
                  <a:t> of them) the slopes (first 	derivatives) from adjacent intervals are equal. In general the first 	derivative of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polynomial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r>
                  <a:rPr lang="en-US" dirty="0"/>
                  <a:t>	Equating the successive first derivatives at all of the 	interior points gives:</a:t>
                </a:r>
              </a:p>
              <a:p>
                <a:pPr marL="45720" indent="0">
                  <a:buNone/>
                </a:pPr>
                <a:endParaRPr lang="en-US" dirty="0"/>
              </a:p>
              <a:p>
                <a:pPr marL="45720" indent="0">
                  <a:buNone/>
                </a:pPr>
                <a:endParaRPr lang="en-US" dirty="0"/>
              </a:p>
              <a:p>
                <a:pPr marL="45720" indent="0">
                  <a:buNone/>
                </a:pPr>
                <a:r>
                  <a:rPr lang="en-US" dirty="0"/>
                  <a:t>	Since there are </a:t>
                </a:r>
                <a14:m>
                  <m:oMath xmlns:m="http://schemas.openxmlformats.org/officeDocument/2006/math">
                    <m:r>
                      <a:rPr lang="en-GB" b="0" i="1" smtClean="0">
                        <a:latin typeface="Cambria Math" charset="0"/>
                      </a:rPr>
                      <m:t>𝑛</m:t>
                    </m:r>
                    <m:r>
                      <a:rPr lang="en-GB" b="0" i="1" smtClean="0">
                        <a:latin typeface="Cambria Math" charset="0"/>
                      </a:rPr>
                      <m:t>−2</m:t>
                    </m:r>
                  </m:oMath>
                </a14:m>
                <a:r>
                  <a:rPr lang="en-US" dirty="0"/>
                  <a:t> interior points this gives us </a:t>
                </a:r>
                <a14:m>
                  <m:oMath xmlns:m="http://schemas.openxmlformats.org/officeDocument/2006/math">
                    <m:r>
                      <a:rPr lang="en-GB" i="1">
                        <a:latin typeface="Cambria Math" charset="0"/>
                      </a:rPr>
                      <m:t>𝑛</m:t>
                    </m:r>
                    <m:r>
                      <a:rPr lang="en-GB" i="1">
                        <a:latin typeface="Cambria Math" charset="0"/>
                      </a:rPr>
                      <m:t>−2</m:t>
                    </m:r>
                  </m:oMath>
                </a14:m>
                <a:r>
                  <a:rPr lang="en-US" dirty="0"/>
                  <a:t> 	equations.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800"/>
                </a:stretch>
              </a:blipFill>
            </p:spPr>
            <p:txBody>
              <a:bodyPr/>
              <a:lstStyle/>
              <a:p>
                <a:r>
                  <a:rPr lang="en-US">
                    <a:noFill/>
                  </a:rPr>
                  <a:t> </a:t>
                </a:r>
              </a:p>
            </p:txBody>
          </p:sp>
        </mc:Fallback>
      </mc:AlternateContent>
      <p:pic>
        <p:nvPicPr>
          <p:cNvPr id="4" name="Picture 2" descr="\\172.16.3.215\data4\Graphics\Powerpoint\WILEY WORK\GILAT\Final Files\ch06\gilat_3e_eq_06_69.jpg"/>
          <p:cNvPicPr>
            <a:picLocks noChangeAspect="1" noChangeArrowheads="1"/>
          </p:cNvPicPr>
          <p:nvPr/>
        </p:nvPicPr>
        <p:blipFill>
          <a:blip r:embed="rId3" cstate="print"/>
          <a:stretch>
            <a:fillRect/>
          </a:stretch>
        </p:blipFill>
        <p:spPr bwMode="auto">
          <a:xfrm>
            <a:off x="1490133" y="2587753"/>
            <a:ext cx="5980853" cy="580996"/>
          </a:xfrm>
          <a:prstGeom prst="rect">
            <a:avLst/>
          </a:prstGeom>
          <a:noFill/>
        </p:spPr>
      </p:pic>
      <p:pic>
        <p:nvPicPr>
          <p:cNvPr id="5" name="Picture 2" descr="\\172.16.3.215\data4\Graphics\Powerpoint\WILEY WORK\GILAT\Final Files\ch06\gilat_3e_eq_06_70.jpg"/>
          <p:cNvPicPr>
            <a:picLocks noChangeAspect="1" noChangeArrowheads="1"/>
          </p:cNvPicPr>
          <p:nvPr/>
        </p:nvPicPr>
        <p:blipFill>
          <a:blip r:embed="rId4" cstate="print"/>
          <a:stretch>
            <a:fillRect/>
          </a:stretch>
        </p:blipFill>
        <p:spPr bwMode="auto">
          <a:xfrm>
            <a:off x="1490133" y="4652771"/>
            <a:ext cx="7675096" cy="317967"/>
          </a:xfrm>
          <a:prstGeom prst="rect">
            <a:avLst/>
          </a:prstGeom>
          <a:noFill/>
        </p:spPr>
      </p:pic>
    </p:spTree>
    <p:extLst>
      <p:ext uri="{BB962C8B-B14F-4D97-AF65-F5344CB8AC3E}">
        <p14:creationId xmlns:p14="http://schemas.microsoft.com/office/powerpoint/2010/main" val="326647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fontScale="92500" lnSpcReduction="20000"/>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From 1. and 2. we now have </a:t>
                </a:r>
                <a14:m>
                  <m:oMath xmlns:m="http://schemas.openxmlformats.org/officeDocument/2006/math">
                    <m:r>
                      <a:rPr lang="en-GB" sz="2000" b="0" i="1" smtClean="0">
                        <a:latin typeface="Cambria Math" charset="0"/>
                        <a:cs typeface="Arial"/>
                      </a:rPr>
                      <m:t>2</m:t>
                    </m:r>
                    <m:d>
                      <m:dPr>
                        <m:ctrlPr>
                          <a:rPr lang="en-GB" sz="2000" b="0" i="1" smtClean="0">
                            <a:latin typeface="Cambria Math" panose="02040503050406030204" pitchFamily="18" charset="0"/>
                            <a:cs typeface="Arial"/>
                          </a:rPr>
                        </m:ctrlPr>
                      </m:dPr>
                      <m:e>
                        <m:r>
                          <a:rPr lang="en-GB" sz="2000" b="0" i="1" smtClean="0">
                            <a:latin typeface="Cambria Math" charset="0"/>
                            <a:cs typeface="Arial"/>
                          </a:rPr>
                          <m:t>𝑛</m:t>
                        </m:r>
                        <m:r>
                          <a:rPr lang="en-GB" sz="2000" b="0" i="1" smtClean="0">
                            <a:latin typeface="Cambria Math" charset="0"/>
                            <a:cs typeface="Arial"/>
                          </a:rPr>
                          <m:t>−1</m:t>
                        </m:r>
                      </m:e>
                    </m:d>
                    <m:r>
                      <a:rPr lang="en-GB" sz="2000" b="0" i="1" smtClean="0">
                        <a:latin typeface="Cambria Math" charset="0"/>
                        <a:cs typeface="Arial"/>
                      </a:rPr>
                      <m:t>+</m:t>
                    </m:r>
                    <m:r>
                      <a:rPr lang="en-GB" sz="2000" b="0" i="1" smtClean="0">
                        <a:latin typeface="Cambria Math" charset="0"/>
                        <a:cs typeface="Arial"/>
                      </a:rPr>
                      <m:t>𝑛</m:t>
                    </m:r>
                    <m:r>
                      <a:rPr lang="en-GB" sz="2000" b="0" i="1" smtClean="0">
                        <a:latin typeface="Cambria Math" charset="0"/>
                        <a:cs typeface="Arial"/>
                      </a:rPr>
                      <m:t>−2=3</m:t>
                    </m:r>
                    <m:r>
                      <a:rPr lang="en-GB" sz="2000" b="0" i="1" smtClean="0">
                        <a:latin typeface="Cambria Math" charset="0"/>
                        <a:cs typeface="Arial"/>
                      </a:rPr>
                      <m:t>𝑛</m:t>
                    </m:r>
                    <m:r>
                      <a:rPr lang="en-GB" sz="2000" b="0" i="1" smtClean="0">
                        <a:latin typeface="Cambria Math" charset="0"/>
                        <a:cs typeface="Arial"/>
                      </a:rPr>
                      <m:t>−4</m:t>
                    </m:r>
                  </m:oMath>
                </a14:m>
                <a:r>
                  <a:rPr lang="en-US" sz="2000" dirty="0">
                    <a:latin typeface="Arial"/>
                    <a:cs typeface="Arial"/>
                  </a:rPr>
                  <a:t> equations. However the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polynomials have </a:t>
                </a:r>
                <a14:m>
                  <m:oMath xmlns:m="http://schemas.openxmlformats.org/officeDocument/2006/math">
                    <m:r>
                      <a:rPr lang="en-GB" sz="2000" b="0" i="1" smtClean="0">
                        <a:latin typeface="Cambria Math" charset="0"/>
                        <a:cs typeface="Arial"/>
                      </a:rPr>
                      <m:t>3</m:t>
                    </m:r>
                    <m:r>
                      <a:rPr lang="en-GB" sz="2000" b="0" i="1" smtClean="0">
                        <a:latin typeface="Cambria Math" charset="0"/>
                        <a:cs typeface="Arial"/>
                      </a:rPr>
                      <m:t>𝑛</m:t>
                    </m:r>
                    <m:r>
                      <a:rPr lang="en-GB" sz="2000" b="0" i="1" smtClean="0">
                        <a:latin typeface="Cambria Math" charset="0"/>
                        <a:cs typeface="Arial"/>
                      </a:rPr>
                      <m:t>−3</m:t>
                    </m:r>
                  </m:oMath>
                </a14:m>
                <a:r>
                  <a:rPr lang="en-US" sz="2000" dirty="0">
                    <a:latin typeface="Arial"/>
                    <a:cs typeface="Arial"/>
                  </a:rPr>
                  <a:t> coefficients so we need one more condition so that we can solve for the coefficients. This gives us our third condition:</a:t>
                </a:r>
              </a:p>
              <a:p>
                <a:pPr marL="45720" indent="0">
                  <a:buNone/>
                </a:pPr>
                <a:endParaRPr lang="en-US" sz="2000" dirty="0">
                  <a:latin typeface="Arial"/>
                  <a:cs typeface="Arial"/>
                </a:endParaRPr>
              </a:p>
              <a:p>
                <a:pPr marL="45720" indent="0">
                  <a:buNone/>
                </a:pPr>
                <a:r>
                  <a:rPr lang="en-US" sz="2000" dirty="0">
                    <a:latin typeface="Arial"/>
                    <a:cs typeface="Arial"/>
                  </a:rPr>
                  <a:t>3. 	We apply the condition that the second derivative at the first 	point is zero. The polynomial in the first interval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	Hence </a:t>
                </a:r>
                <a14:m>
                  <m:oMath xmlns:m="http://schemas.openxmlformats.org/officeDocument/2006/math">
                    <m:sSubSup>
                      <m:sSubSupPr>
                        <m:ctrlPr>
                          <a:rPr lang="en-US" sz="2000" i="1" smtClean="0">
                            <a:latin typeface="Cambria Math" panose="02040503050406030204" pitchFamily="18" charset="0"/>
                            <a:cs typeface="Arial"/>
                          </a:rPr>
                        </m:ctrlPr>
                      </m:sSubSupPr>
                      <m:e>
                        <m:r>
                          <a:rPr lang="en-GB" sz="2000" b="0" i="1" smtClean="0">
                            <a:latin typeface="Cambria Math" charset="0"/>
                            <a:cs typeface="Arial"/>
                          </a:rPr>
                          <m:t>𝑓</m:t>
                        </m:r>
                      </m:e>
                      <m:sub>
                        <m:r>
                          <a:rPr lang="en-GB" sz="2000" b="0" i="1" smtClean="0">
                            <a:latin typeface="Cambria Math" charset="0"/>
                            <a:cs typeface="Arial"/>
                          </a:rPr>
                          <m:t>1</m:t>
                        </m:r>
                      </m:sub>
                      <m:sup>
                        <m:r>
                          <a:rPr lang="en-GB" sz="2000" b="0" i="1" smtClean="0">
                            <a:latin typeface="Cambria Math" charset="0"/>
                            <a:cs typeface="Arial"/>
                          </a:rPr>
                          <m:t>′′</m:t>
                        </m:r>
                      </m:sup>
                    </m:sSubSup>
                    <m:d>
                      <m:dPr>
                        <m:ctrlPr>
                          <a:rPr lang="en-GB" sz="2000" b="0" i="1" smtClean="0">
                            <a:latin typeface="Cambria Math" panose="02040503050406030204" pitchFamily="18" charset="0"/>
                            <a:cs typeface="Arial"/>
                          </a:rPr>
                        </m:ctrlPr>
                      </m:dPr>
                      <m:e>
                        <m:r>
                          <a:rPr lang="en-GB" sz="2000" b="0" i="1" smtClean="0">
                            <a:latin typeface="Cambria Math" charset="0"/>
                            <a:cs typeface="Arial"/>
                          </a:rPr>
                          <m:t>𝑥</m:t>
                        </m:r>
                      </m:e>
                    </m:d>
                    <m:r>
                      <a:rPr lang="en-GB" sz="2000" b="0" i="1" smtClean="0">
                        <a:latin typeface="Cambria Math" charset="0"/>
                        <a:cs typeface="Arial"/>
                      </a:rPr>
                      <m:t>=2</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Equating to zero gives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1" smtClean="0">
                        <a:latin typeface="Cambria Math" charset="0"/>
                        <a:cs typeface="Arial"/>
                      </a:rPr>
                      <m:t>=0</m:t>
                    </m:r>
                  </m:oMath>
                </a14:m>
                <a:r>
                  <a:rPr lang="en-US" sz="2000" dirty="0">
                    <a:latin typeface="Arial"/>
                    <a:cs typeface="Arial"/>
                  </a:rPr>
                  <a:t> which means 	that a straight line connects the first two points.</a:t>
                </a:r>
              </a:p>
              <a:p>
                <a:pPr marL="45720" indent="0">
                  <a:buNone/>
                </a:pPr>
                <a:endParaRPr lang="en-US" sz="2000" dirty="0">
                  <a:latin typeface="Arial"/>
                  <a:cs typeface="Arial"/>
                </a:endParaRPr>
              </a:p>
              <a:p>
                <a:pPr marL="45720" indent="0">
                  <a:buNone/>
                </a:pPr>
                <a:r>
                  <a:rPr lang="en-US" sz="2000" dirty="0">
                    <a:latin typeface="Arial"/>
                    <a:cs typeface="Arial"/>
                  </a:rPr>
                  <a:t>We now have </a:t>
                </a:r>
                <a14:m>
                  <m:oMath xmlns:m="http://schemas.openxmlformats.org/officeDocument/2006/math">
                    <m:r>
                      <a:rPr lang="en-GB" sz="2000" i="1">
                        <a:latin typeface="Cambria Math" charset="0"/>
                        <a:cs typeface="Arial"/>
                      </a:rPr>
                      <m:t>3</m:t>
                    </m:r>
                    <m:r>
                      <a:rPr lang="en-GB" sz="2000" i="1">
                        <a:latin typeface="Cambria Math" charset="0"/>
                        <a:cs typeface="Arial"/>
                      </a:rPr>
                      <m:t>𝑛</m:t>
                    </m:r>
                    <m:r>
                      <a:rPr lang="en-GB" sz="2000" i="1">
                        <a:latin typeface="Cambria Math" charset="0"/>
                        <a:cs typeface="Arial"/>
                      </a:rPr>
                      <m:t>−3</m:t>
                    </m:r>
                  </m:oMath>
                </a14:m>
                <a:r>
                  <a:rPr lang="en-US" sz="2000" dirty="0">
                    <a:latin typeface="Arial"/>
                    <a:cs typeface="Arial"/>
                  </a:rPr>
                  <a:t> linear equations (in terms of the coefficients) that allow us to solve for all coefficients.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 </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145" r="-1091"/>
                </a:stretch>
              </a:blipFill>
            </p:spPr>
            <p:txBody>
              <a:bodyPr/>
              <a:lstStyle/>
              <a:p>
                <a:r>
                  <a:rPr lang="en-US">
                    <a:noFill/>
                  </a:rPr>
                  <a:t> </a:t>
                </a:r>
              </a:p>
            </p:txBody>
          </p:sp>
        </mc:Fallback>
      </mc:AlternateContent>
      <p:pic>
        <p:nvPicPr>
          <p:cNvPr id="4" name="Picture 2" descr="\\172.16.3.215\data4\Graphics\Powerpoint\WILEY WORK\GILAT\Final Files\ch06\gilat_3e_eq_06_71.jpg"/>
          <p:cNvPicPr>
            <a:picLocks noChangeAspect="1" noChangeArrowheads="1"/>
          </p:cNvPicPr>
          <p:nvPr/>
        </p:nvPicPr>
        <p:blipFill>
          <a:blip r:embed="rId3" cstate="print"/>
          <a:stretch>
            <a:fillRect/>
          </a:stretch>
        </p:blipFill>
        <p:spPr bwMode="auto">
          <a:xfrm>
            <a:off x="1449491" y="3437164"/>
            <a:ext cx="6841067" cy="327393"/>
          </a:xfrm>
          <a:prstGeom prst="rect">
            <a:avLst/>
          </a:prstGeom>
          <a:noFill/>
        </p:spPr>
      </p:pic>
    </p:spTree>
    <p:extLst>
      <p:ext uri="{BB962C8B-B14F-4D97-AF65-F5344CB8AC3E}">
        <p14:creationId xmlns:p14="http://schemas.microsoft.com/office/powerpoint/2010/main" val="1870567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81" t="44346" r="6003" b="10420"/>
          <a:stretch/>
        </p:blipFill>
        <p:spPr>
          <a:xfrm>
            <a:off x="101527" y="1083733"/>
            <a:ext cx="4382347" cy="310218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81" t="8790" r="12425" b="12099"/>
          <a:stretch/>
        </p:blipFill>
        <p:spPr>
          <a:xfrm>
            <a:off x="4673600" y="1083733"/>
            <a:ext cx="4375573" cy="542544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4452" t="8593" r="6373" b="74518"/>
          <a:stretch/>
        </p:blipFill>
        <p:spPr>
          <a:xfrm>
            <a:off x="142167" y="4900204"/>
            <a:ext cx="4341707" cy="1158240"/>
          </a:xfrm>
          <a:prstGeom prst="rect">
            <a:avLst/>
          </a:prstGeom>
        </p:spPr>
      </p:pic>
    </p:spTree>
    <p:extLst>
      <p:ext uri="{BB962C8B-B14F-4D97-AF65-F5344CB8AC3E}">
        <p14:creationId xmlns:p14="http://schemas.microsoft.com/office/powerpoint/2010/main" val="1695488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br>
                  <a:rPr lang="en-US" sz="2000" b="1" i="1" dirty="0">
                    <a:latin typeface="Arial"/>
                    <a:cs typeface="Arial"/>
                  </a:rPr>
                </a:br>
                <a:r>
                  <a:rPr lang="en-US" sz="2000" dirty="0">
                    <a:latin typeface="Arial"/>
                    <a:cs typeface="Arial"/>
                  </a:rPr>
                  <a:t>Cubic Splines:</a:t>
                </a:r>
              </a:p>
              <a:p>
                <a:pPr marL="45720" indent="0">
                  <a:buNone/>
                </a:pPr>
                <a:r>
                  <a:rPr lang="en-US" sz="2000" dirty="0">
                    <a:latin typeface="Arial"/>
                    <a:cs typeface="Arial"/>
                  </a:rPr>
                  <a:t>The equation of the polynomial in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interval between points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r>
                          <a:rPr lang="en-GB" sz="2000" b="0" i="1" smtClean="0">
                            <a:latin typeface="Cambria Math" charset="0"/>
                            <a:cs typeface="Arial"/>
                          </a:rPr>
                          <m:t>+1</m:t>
                        </m:r>
                      </m:sub>
                    </m:sSub>
                  </m:oMath>
                </a14:m>
                <a:r>
                  <a:rPr lang="en-US" sz="2000" dirty="0">
                    <a:latin typeface="Arial"/>
                    <a:cs typeface="Arial"/>
                  </a:rPr>
                  <a:t> is:</a:t>
                </a:r>
              </a:p>
              <a:p>
                <a:pPr marL="45720" indent="0">
                  <a:buNone/>
                </a:pPr>
                <a:endParaRPr lang="en-US" sz="2000" dirty="0">
                  <a:latin typeface="Arial"/>
                  <a:cs typeface="Arial"/>
                </a:endParaRPr>
              </a:p>
              <a:p>
                <a:pPr marL="45720" indent="0">
                  <a:buNone/>
                </a:pPr>
                <a:r>
                  <a:rPr lang="en-US" sz="2000" dirty="0">
                    <a:latin typeface="Arial"/>
                    <a:cs typeface="Arial"/>
                  </a:rPr>
                  <a:t>Overall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such equations (corresponding to </a:t>
                </a:r>
                <a14:m>
                  <m:oMath xmlns:m="http://schemas.openxmlformats.org/officeDocument/2006/math">
                    <m:r>
                      <a:rPr lang="en-GB" sz="2000" i="1">
                        <a:latin typeface="Cambria Math" charset="0"/>
                        <a:cs typeface="Arial"/>
                      </a:rPr>
                      <m:t>𝑛</m:t>
                    </m:r>
                    <m:r>
                      <a:rPr lang="en-GB" sz="2000" i="1">
                        <a:latin typeface="Cambria Math" charset="0"/>
                        <a:cs typeface="Arial"/>
                      </a:rPr>
                      <m:t>−1</m:t>
                    </m:r>
                  </m:oMath>
                </a14:m>
                <a:r>
                  <a:rPr lang="en-US" sz="2000" dirty="0">
                    <a:latin typeface="Arial"/>
                    <a:cs typeface="Arial"/>
                  </a:rPr>
                  <a:t> intervals)</a:t>
                </a:r>
                <a:br>
                  <a:rPr lang="en-US" sz="2000" dirty="0">
                    <a:latin typeface="Arial"/>
                    <a:cs typeface="Arial"/>
                  </a:rPr>
                </a:br>
                <a:r>
                  <a:rPr lang="en-US" sz="2000" dirty="0">
                    <a:latin typeface="Arial"/>
                    <a:cs typeface="Arial"/>
                  </a:rPr>
                  <a:t>Since each equation has four coefficients then we need </a:t>
                </a:r>
                <a14:m>
                  <m:oMath xmlns:m="http://schemas.openxmlformats.org/officeDocument/2006/math">
                    <m:r>
                      <a:rPr lang="en-GB" sz="2000" b="0" i="1" smtClean="0">
                        <a:latin typeface="Cambria Math" charset="0"/>
                        <a:cs typeface="Arial"/>
                      </a:rPr>
                      <m:t>4(</m:t>
                    </m:r>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equations (in terms of the coefficients) to solve for these. In like manner with the use of quadratic splines this is performed by imposing </a:t>
                </a:r>
                <a14:m>
                  <m:oMath xmlns:m="http://schemas.openxmlformats.org/officeDocument/2006/math">
                    <m:r>
                      <a:rPr lang="en-GB" sz="2000" i="1">
                        <a:latin typeface="Cambria Math" charset="0"/>
                        <a:cs typeface="Arial"/>
                      </a:rPr>
                      <m:t>4(</m:t>
                    </m:r>
                    <m:r>
                      <a:rPr lang="en-GB" sz="2000" i="1">
                        <a:latin typeface="Cambria Math" charset="0"/>
                        <a:cs typeface="Arial"/>
                      </a:rPr>
                      <m:t>𝑛</m:t>
                    </m:r>
                    <m:r>
                      <a:rPr lang="en-GB" sz="2000" i="1">
                        <a:latin typeface="Cambria Math" charset="0"/>
                        <a:cs typeface="Arial"/>
                      </a:rPr>
                      <m:t>−1)</m:t>
                    </m:r>
                  </m:oMath>
                </a14:m>
                <a:r>
                  <a:rPr lang="en-US" sz="2000" dirty="0">
                    <a:latin typeface="Arial"/>
                    <a:cs typeface="Arial"/>
                  </a:rPr>
                  <a:t> conditions on the equations.</a:t>
                </a: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727"/>
                </a:stretch>
              </a:blipFill>
            </p:spPr>
            <p:txBody>
              <a:bodyPr/>
              <a:lstStyle/>
              <a:p>
                <a:r>
                  <a:rPr lang="en-US">
                    <a:noFill/>
                  </a:rPr>
                  <a:t> </a:t>
                </a:r>
              </a:p>
            </p:txBody>
          </p:sp>
        </mc:Fallback>
      </mc:AlternateContent>
      <p:pic>
        <p:nvPicPr>
          <p:cNvPr id="4" name="Picture 2" descr="\\172.16.3.215\data4\Graphics\Powerpoint\WILEY WORK\GILAT\Final Files\ch06\gilat_3e_eq_06_73.jpg"/>
          <p:cNvPicPr>
            <a:picLocks noChangeAspect="1" noChangeArrowheads="1"/>
          </p:cNvPicPr>
          <p:nvPr/>
        </p:nvPicPr>
        <p:blipFill>
          <a:blip r:embed="rId3" cstate="print"/>
          <a:stretch>
            <a:fillRect/>
          </a:stretch>
        </p:blipFill>
        <p:spPr bwMode="auto">
          <a:xfrm>
            <a:off x="568960" y="2502534"/>
            <a:ext cx="6333800" cy="303117"/>
          </a:xfrm>
          <a:prstGeom prst="rect">
            <a:avLst/>
          </a:prstGeom>
          <a:noFill/>
        </p:spPr>
      </p:pic>
      <p:pic>
        <p:nvPicPr>
          <p:cNvPr id="5" name="Picture 2" descr="\\172.16.3.215\data4\Graphics\Powerpoint\WILEY WORK\GILAT\Final Files\ch06\gilat_3e_fig_06_20.jpg"/>
          <p:cNvPicPr>
            <a:picLocks noChangeAspect="1" noChangeArrowheads="1"/>
          </p:cNvPicPr>
          <p:nvPr/>
        </p:nvPicPr>
        <p:blipFill>
          <a:blip r:embed="rId4" cstate="print"/>
          <a:srcRect/>
          <a:stretch>
            <a:fillRect/>
          </a:stretch>
        </p:blipFill>
        <p:spPr bwMode="auto">
          <a:xfrm>
            <a:off x="2645441" y="4460032"/>
            <a:ext cx="3920706" cy="2097461"/>
          </a:xfrm>
          <a:prstGeom prst="rect">
            <a:avLst/>
          </a:prstGeom>
          <a:noFill/>
        </p:spPr>
      </p:pic>
    </p:spTree>
    <p:extLst>
      <p:ext uri="{BB962C8B-B14F-4D97-AF65-F5344CB8AC3E}">
        <p14:creationId xmlns:p14="http://schemas.microsoft.com/office/powerpoint/2010/main" val="515940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Conditions imposed on the cubic polynomials to yield the necessary number of simultaneous equations (</a:t>
                </a:r>
                <a14:m>
                  <m:oMath xmlns:m="http://schemas.openxmlformats.org/officeDocument/2006/math">
                    <m:r>
                      <a:rPr lang="en-GB" sz="2000" b="0" i="1" smtClean="0">
                        <a:latin typeface="Cambria Math" charset="0"/>
                        <a:cs typeface="Arial"/>
                      </a:rPr>
                      <m:t>4(</m:t>
                    </m:r>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in terms of the polynomial coefficients:</a:t>
                </a:r>
              </a:p>
              <a:p>
                <a:pPr marL="45720" indent="0">
                  <a:buNone/>
                </a:pPr>
                <a:endParaRPr lang="en-US" sz="2000" dirty="0">
                  <a:latin typeface="Arial"/>
                  <a:cs typeface="Arial"/>
                </a:endParaRPr>
              </a:p>
              <a:p>
                <a:pPr marL="45720" indent="0">
                  <a:buNone/>
                </a:pPr>
                <a:r>
                  <a:rPr lang="en-US" sz="2000" dirty="0">
                    <a:latin typeface="Arial"/>
                    <a:cs typeface="Arial"/>
                  </a:rPr>
                  <a:t>1. 	Each polynomial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𝑓</m:t>
                        </m:r>
                      </m:e>
                      <m:sub>
                        <m:r>
                          <a:rPr lang="en-GB" sz="2000" i="1">
                            <a:latin typeface="Cambria Math" charset="0"/>
                            <a:cs typeface="Arial"/>
                          </a:rPr>
                          <m:t>𝑖</m:t>
                        </m:r>
                      </m:sub>
                    </m:sSub>
                    <m:d>
                      <m:dPr>
                        <m:ctrlPr>
                          <a:rPr lang="en-GB" sz="2000" i="1">
                            <a:latin typeface="Cambria Math" panose="02040503050406030204" pitchFamily="18" charset="0"/>
                            <a:cs typeface="Arial"/>
                          </a:rPr>
                        </m:ctrlPr>
                      </m:dPr>
                      <m:e>
                        <m:r>
                          <a:rPr lang="en-GB" sz="2000" i="1">
                            <a:latin typeface="Cambria Math" charset="0"/>
                            <a:cs typeface="Arial"/>
                          </a:rPr>
                          <m:t>𝑥</m:t>
                        </m:r>
                      </m:e>
                    </m:d>
                  </m:oMath>
                </a14:m>
                <a:r>
                  <a:rPr lang="en-US" sz="2000" dirty="0">
                    <a:latin typeface="Arial"/>
                    <a:cs typeface="Arial"/>
                  </a:rPr>
                  <a:t> must pass through the endpoints of 	the interval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sub>
                        </m:sSub>
                      </m:e>
                    </m:d>
                  </m:oMath>
                </a14:m>
                <a:r>
                  <a:rPr lang="en-US" sz="2000" dirty="0">
                    <a:latin typeface="Arial"/>
                    <a:cs typeface="Arial"/>
                  </a:rPr>
                  <a:t> and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r>
                              <a:rPr lang="en-GB" sz="2000" i="1">
                                <a:latin typeface="Cambria Math" charset="0"/>
                                <a:cs typeface="Arial"/>
                              </a:rPr>
                              <m:t>+1</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i="1">
                                <a:latin typeface="Cambria Math" charset="0"/>
                                <a:cs typeface="Arial"/>
                              </a:rPr>
                              <m:t>+1</m:t>
                            </m:r>
                          </m:sub>
                        </m:sSub>
                      </m:e>
                    </m:d>
                  </m:oMath>
                </a14:m>
                <a:r>
                  <a:rPr lang="en-US" sz="2000" dirty="0">
                    <a:latin typeface="Arial"/>
                    <a:cs typeface="Arial"/>
                  </a:rPr>
                  <a:t>. This means that</a:t>
                </a:r>
                <a:br>
                  <a:rPr lang="en-US" sz="2000" dirty="0">
                    <a:latin typeface="Arial"/>
                    <a:cs typeface="Arial"/>
                  </a:rPr>
                </a:br>
                <a:r>
                  <a:rPr lang="en-US" sz="2000" dirty="0">
                    <a:latin typeface="Arial"/>
                    <a:cs typeface="Arial"/>
                  </a:rPr>
                  <a:t>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𝑓</m:t>
                        </m:r>
                      </m:e>
                      <m:sub>
                        <m:r>
                          <a:rPr lang="en-GB" sz="2000" i="1">
                            <a:latin typeface="Cambria Math" charset="0"/>
                            <a:cs typeface="Arial"/>
                          </a:rPr>
                          <m:t>𝑖</m:t>
                        </m:r>
                      </m:sub>
                    </m:sSub>
                    <m:d>
                      <m:dPr>
                        <m:ctrlPr>
                          <a:rPr lang="en-GB"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sub>
                        </m:sSub>
                      </m:e>
                    </m:d>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𝑓</m:t>
                        </m:r>
                      </m:e>
                      <m:sub>
                        <m:r>
                          <a:rPr lang="en-GB" sz="2000" i="1">
                            <a:latin typeface="Cambria Math" charset="0"/>
                            <a:cs typeface="Arial"/>
                          </a:rPr>
                          <m:t>𝑖</m:t>
                        </m:r>
                        <m:r>
                          <a:rPr lang="en-GB" sz="2000" i="1">
                            <a:latin typeface="Cambria Math" charset="0"/>
                            <a:cs typeface="Arial"/>
                          </a:rPr>
                          <m:t>+1</m:t>
                        </m:r>
                      </m:sub>
                    </m:sSub>
                    <m:d>
                      <m:dPr>
                        <m:ctrlPr>
                          <a:rPr lang="en-GB"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r>
                              <a:rPr lang="en-GB" sz="2000" i="1">
                                <a:latin typeface="Cambria Math" charset="0"/>
                                <a:cs typeface="Arial"/>
                              </a:rPr>
                              <m:t>+1</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i="1">
                                <a:latin typeface="Cambria Math" charset="0"/>
                                <a:cs typeface="Arial"/>
                              </a:rPr>
                              <m:t>+1</m:t>
                            </m:r>
                          </m:sub>
                        </m:sSub>
                      </m:e>
                    </m:d>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i="1">
                            <a:latin typeface="Cambria Math" charset="0"/>
                            <a:cs typeface="Arial"/>
                          </a:rPr>
                          <m:t>+1</m:t>
                        </m:r>
                      </m:sub>
                    </m:sSub>
                  </m:oMath>
                </a14:m>
                <a:r>
                  <a:rPr lang="en-US" sz="2000" dirty="0">
                    <a:latin typeface="Arial"/>
                    <a:cs typeface="Arial"/>
                  </a:rPr>
                  <a:t>. Put alternately:</a:t>
                </a: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r>
                  <a:rPr lang="en-US" sz="2000" dirty="0">
                    <a:latin typeface="Arial"/>
                    <a:cs typeface="Arial"/>
                  </a:rPr>
                  <a:t>	This gives us </a:t>
                </a:r>
                <a14:m>
                  <m:oMath xmlns:m="http://schemas.openxmlformats.org/officeDocument/2006/math">
                    <m:r>
                      <a:rPr lang="en-GB" sz="2000" b="0" i="1" smtClean="0">
                        <a:latin typeface="Cambria Math" charset="0"/>
                        <a:cs typeface="Arial"/>
                      </a:rPr>
                      <m:t>2(</m:t>
                    </m:r>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equations.</a:t>
                </a:r>
              </a:p>
              <a:p>
                <a:pPr marL="502920" indent="-457200">
                  <a:buAutoNum type="arabicPeriod"/>
                </a:pPr>
                <a:endParaRPr lang="en-US" sz="2000" dirty="0">
                  <a:latin typeface="Arial"/>
                  <a:cs typeface="Arial"/>
                </a:endParaRPr>
              </a:p>
              <a:p>
                <a:pPr marL="502920" indent="-457200">
                  <a:buAutoNum type="arabicPeriod"/>
                </a:pPr>
                <a:endParaRPr lang="en-US" sz="2000" dirty="0">
                  <a:latin typeface="Arial"/>
                  <a:cs typeface="Arial"/>
                </a:endParaRPr>
              </a:p>
              <a:p>
                <a:pPr marL="502920" indent="-457200">
                  <a:buAutoNum type="arabicPeriod"/>
                </a:pPr>
                <a:endParaRPr lang="en-US" sz="2000" dirty="0">
                  <a:latin typeface="Arial"/>
                  <a:cs typeface="Arial"/>
                </a:endParaRPr>
              </a:p>
              <a:p>
                <a:pPr marL="502920" indent="-457200">
                  <a:buAutoNum type="arabicPeriod"/>
                </a:pPr>
                <a:endParaRPr lang="en-US" sz="2000" dirty="0">
                  <a:latin typeface="Arial"/>
                  <a:cs typeface="Arial"/>
                </a:endParaRPr>
              </a:p>
              <a:p>
                <a:pPr marL="502920" indent="-457200">
                  <a:buAutoNum type="arabicPeriod"/>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291"/>
                </a:stretch>
              </a:blipFill>
            </p:spPr>
            <p:txBody>
              <a:bodyPr/>
              <a:lstStyle/>
              <a:p>
                <a:r>
                  <a:rPr lang="en-US">
                    <a:noFill/>
                  </a:rPr>
                  <a:t> </a:t>
                </a:r>
              </a:p>
            </p:txBody>
          </p:sp>
        </mc:Fallback>
      </mc:AlternateContent>
      <p:pic>
        <p:nvPicPr>
          <p:cNvPr id="4" name="Picture 2" descr="\\172.16.3.215\data4\Graphics\Powerpoint\WILEY WORK\GILAT\Final Files\ch06\gilat_3e_eq_06_74.jpg"/>
          <p:cNvPicPr>
            <a:picLocks noChangeAspect="1" noChangeArrowheads="1"/>
          </p:cNvPicPr>
          <p:nvPr/>
        </p:nvPicPr>
        <p:blipFill>
          <a:blip r:embed="rId3" cstate="print"/>
          <a:stretch>
            <a:fillRect/>
          </a:stretch>
        </p:blipFill>
        <p:spPr bwMode="auto">
          <a:xfrm>
            <a:off x="1493027" y="4013991"/>
            <a:ext cx="7133447" cy="300623"/>
          </a:xfrm>
          <a:prstGeom prst="rect">
            <a:avLst/>
          </a:prstGeom>
          <a:noFill/>
        </p:spPr>
      </p:pic>
      <p:pic>
        <p:nvPicPr>
          <p:cNvPr id="5" name="Picture 2" descr="\\172.16.3.215\data4\Graphics\Powerpoint\WILEY WORK\GILAT\Final Files\ch06\gilat_3e_eq_06_75.jpg"/>
          <p:cNvPicPr>
            <a:picLocks noChangeAspect="1" noChangeArrowheads="1"/>
          </p:cNvPicPr>
          <p:nvPr/>
        </p:nvPicPr>
        <p:blipFill>
          <a:blip r:embed="rId4" cstate="print"/>
          <a:stretch>
            <a:fillRect/>
          </a:stretch>
        </p:blipFill>
        <p:spPr bwMode="auto">
          <a:xfrm>
            <a:off x="1493027" y="4554945"/>
            <a:ext cx="7345930" cy="304331"/>
          </a:xfrm>
          <a:prstGeom prst="rect">
            <a:avLst/>
          </a:prstGeom>
          <a:noFill/>
        </p:spPr>
      </p:pic>
    </p:spTree>
    <p:extLst>
      <p:ext uri="{BB962C8B-B14F-4D97-AF65-F5344CB8AC3E}">
        <p14:creationId xmlns:p14="http://schemas.microsoft.com/office/powerpoint/2010/main" val="1736252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lnSpcReduction="10000"/>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br>
                  <a:rPr lang="en-US" sz="2000" b="1" i="1" dirty="0">
                    <a:latin typeface="Arial"/>
                    <a:cs typeface="Arial"/>
                  </a:rPr>
                </a:br>
                <a:endParaRPr lang="en-US" sz="2000" b="1" i="1" dirty="0">
                  <a:latin typeface="Arial"/>
                  <a:cs typeface="Arial"/>
                </a:endParaRPr>
              </a:p>
              <a:p>
                <a:pPr marL="45720" indent="0">
                  <a:buNone/>
                </a:pPr>
                <a:r>
                  <a:rPr lang="en-US" sz="2000" dirty="0">
                    <a:latin typeface="Arial"/>
                    <a:cs typeface="Arial"/>
                  </a:rPr>
                  <a:t>2. 	At the interior points the first derivatives (slopes) of the 	polynomials from adjacent intervals are equal. The first 	derivative of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polynomial is:</a:t>
                </a: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r>
                  <a:rPr lang="en-US" sz="2000" dirty="0">
                    <a:latin typeface="Arial"/>
                    <a:cs typeface="Arial"/>
                  </a:rPr>
                  <a:t>	Equating the first derivatives at each interior point gives:</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	Since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−2</m:t>
                    </m:r>
                  </m:oMath>
                </a14:m>
                <a:r>
                  <a:rPr lang="en-US" sz="2000" dirty="0">
                    <a:latin typeface="Arial"/>
                    <a:cs typeface="Arial"/>
                  </a:rPr>
                  <a:t> interior points we get </a:t>
                </a:r>
                <a14:m>
                  <m:oMath xmlns:m="http://schemas.openxmlformats.org/officeDocument/2006/math">
                    <m:r>
                      <a:rPr lang="en-GB" sz="2000" i="1">
                        <a:latin typeface="Cambria Math" charset="0"/>
                        <a:cs typeface="Arial"/>
                      </a:rPr>
                      <m:t>𝑛</m:t>
                    </m:r>
                    <m:r>
                      <a:rPr lang="en-GB" sz="2000" i="1">
                        <a:latin typeface="Cambria Math" charset="0"/>
                        <a:cs typeface="Arial"/>
                      </a:rPr>
                      <m:t>−2</m:t>
                    </m:r>
                  </m:oMath>
                </a14:m>
                <a:r>
                  <a:rPr lang="en-US" sz="2000" dirty="0">
                    <a:latin typeface="Arial"/>
                    <a:cs typeface="Arial"/>
                  </a:rPr>
                  <a:t> additional 	equations.</a:t>
                </a: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76.jpg"/>
          <p:cNvPicPr>
            <a:picLocks noChangeAspect="1" noChangeArrowheads="1"/>
          </p:cNvPicPr>
          <p:nvPr/>
        </p:nvPicPr>
        <p:blipFill>
          <a:blip r:embed="rId3" cstate="print"/>
          <a:stretch>
            <a:fillRect/>
          </a:stretch>
        </p:blipFill>
        <p:spPr bwMode="auto">
          <a:xfrm>
            <a:off x="1435944" y="2463799"/>
            <a:ext cx="5926059" cy="562976"/>
          </a:xfrm>
          <a:prstGeom prst="rect">
            <a:avLst/>
          </a:prstGeom>
          <a:noFill/>
        </p:spPr>
      </p:pic>
      <p:pic>
        <p:nvPicPr>
          <p:cNvPr id="5" name="Picture 2" descr="\\172.16.3.215\data4\Graphics\Powerpoint\WILEY WORK\GILAT\Final Files\ch06\gilat_3e_eq_06_77.jpg"/>
          <p:cNvPicPr>
            <a:picLocks noChangeAspect="1" noChangeArrowheads="1"/>
          </p:cNvPicPr>
          <p:nvPr/>
        </p:nvPicPr>
        <p:blipFill>
          <a:blip r:embed="rId4" cstate="print"/>
          <a:stretch>
            <a:fillRect/>
          </a:stretch>
        </p:blipFill>
        <p:spPr bwMode="auto">
          <a:xfrm>
            <a:off x="1435944" y="3873593"/>
            <a:ext cx="7633547" cy="272626"/>
          </a:xfrm>
          <a:prstGeom prst="rect">
            <a:avLst/>
          </a:prstGeom>
          <a:noFill/>
        </p:spPr>
      </p:pic>
    </p:spTree>
    <p:extLst>
      <p:ext uri="{BB962C8B-B14F-4D97-AF65-F5344CB8AC3E}">
        <p14:creationId xmlns:p14="http://schemas.microsoft.com/office/powerpoint/2010/main" val="1123325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dirty="0">
                  <a:latin typeface="Arial"/>
                  <a:cs typeface="Arial"/>
                </a:endParaRPr>
              </a:p>
              <a:p>
                <a:pPr marL="45720" indent="0">
                  <a:buNone/>
                </a:pPr>
                <a:r>
                  <a:rPr lang="en-US" sz="2000" dirty="0">
                    <a:latin typeface="Arial"/>
                    <a:cs typeface="Arial"/>
                  </a:rPr>
                  <a:t>3. 	At the interior points (knots) the second derivatives of the 	polynomials from the adjacent intervals must be equal. This 	means that the rate of change of the slopes at the knots 	(curvature) must be equal. The second derivative of the 	polynomial in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interval is:</a:t>
                </a: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r>
                  <a:rPr lang="en-US" sz="2000" dirty="0">
                    <a:latin typeface="Arial"/>
                    <a:cs typeface="Arial"/>
                  </a:rPr>
                  <a:t>	Equating the second derivatives at each interior points gives:</a:t>
                </a:r>
              </a:p>
              <a:p>
                <a:pPr marL="502920" indent="-457200">
                  <a:buAutoNum type="arabicPeriod" startAt="3"/>
                </a:pPr>
                <a:endParaRPr lang="en-US" sz="2000" dirty="0">
                  <a:latin typeface="Arial"/>
                  <a:cs typeface="Arial"/>
                </a:endParaRPr>
              </a:p>
              <a:p>
                <a:pPr marL="502920" indent="-457200">
                  <a:buAutoNum type="arabicPeriod" startAt="3"/>
                </a:pPr>
                <a:endParaRPr lang="en-US" sz="2000" dirty="0">
                  <a:latin typeface="Arial"/>
                  <a:cs typeface="Arial"/>
                </a:endParaRPr>
              </a:p>
              <a:p>
                <a:pPr marL="45720" indent="0">
                  <a:buNone/>
                </a:pPr>
                <a:r>
                  <a:rPr lang="en-US" sz="2000" dirty="0">
                    <a:latin typeface="Arial"/>
                    <a:cs typeface="Arial"/>
                  </a:rPr>
                  <a:t>	Since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−2</m:t>
                    </m:r>
                  </m:oMath>
                </a14:m>
                <a:r>
                  <a:rPr lang="en-US" sz="2000" dirty="0">
                    <a:latin typeface="Arial"/>
                    <a:cs typeface="Arial"/>
                  </a:rPr>
                  <a:t> interior points then we have </a:t>
                </a:r>
                <a14:m>
                  <m:oMath xmlns:m="http://schemas.openxmlformats.org/officeDocument/2006/math">
                    <m:r>
                      <a:rPr lang="en-GB" sz="2000" i="1">
                        <a:latin typeface="Cambria Math" charset="0"/>
                        <a:cs typeface="Arial"/>
                      </a:rPr>
                      <m:t>𝑛</m:t>
                    </m:r>
                    <m:r>
                      <a:rPr lang="en-GB" sz="2000" i="1">
                        <a:latin typeface="Cambria Math" charset="0"/>
                        <a:cs typeface="Arial"/>
                      </a:rPr>
                      <m:t>−2</m:t>
                    </m:r>
                  </m:oMath>
                </a14:m>
                <a:r>
                  <a:rPr lang="en-US" sz="2000" dirty="0">
                    <a:latin typeface="Arial"/>
                    <a:cs typeface="Arial"/>
                  </a:rPr>
                  <a:t> 	additional equations.</a:t>
                </a: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78.jpg"/>
          <p:cNvPicPr>
            <a:picLocks noChangeAspect="1" noChangeArrowheads="1"/>
          </p:cNvPicPr>
          <p:nvPr/>
        </p:nvPicPr>
        <p:blipFill>
          <a:blip r:embed="rId3" cstate="print"/>
          <a:stretch>
            <a:fillRect/>
          </a:stretch>
        </p:blipFill>
        <p:spPr bwMode="auto">
          <a:xfrm>
            <a:off x="1433291" y="3016008"/>
            <a:ext cx="5750828" cy="587406"/>
          </a:xfrm>
          <a:prstGeom prst="rect">
            <a:avLst/>
          </a:prstGeom>
          <a:noFill/>
        </p:spPr>
      </p:pic>
      <p:pic>
        <p:nvPicPr>
          <p:cNvPr id="5" name="Picture 2" descr="\\172.16.3.215\data4\Graphics\Powerpoint\WILEY WORK\GILAT\Final Files\ch06\gilat_3e_eq_06_79.jpg"/>
          <p:cNvPicPr>
            <a:picLocks noChangeAspect="1" noChangeArrowheads="1"/>
          </p:cNvPicPr>
          <p:nvPr/>
        </p:nvPicPr>
        <p:blipFill>
          <a:blip r:embed="rId4" cstate="print"/>
          <a:stretch>
            <a:fillRect/>
          </a:stretch>
        </p:blipFill>
        <p:spPr bwMode="auto">
          <a:xfrm>
            <a:off x="1433291" y="4697487"/>
            <a:ext cx="7466869" cy="314674"/>
          </a:xfrm>
          <a:prstGeom prst="rect">
            <a:avLst/>
          </a:prstGeom>
          <a:noFill/>
        </p:spPr>
      </p:pic>
    </p:spTree>
    <p:extLst>
      <p:ext uri="{BB962C8B-B14F-4D97-AF65-F5344CB8AC3E}">
        <p14:creationId xmlns:p14="http://schemas.microsoft.com/office/powerpoint/2010/main" val="1352638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latin typeface="Arial" charset="0"/>
                <a:ea typeface="Arial" charset="0"/>
                <a:cs typeface="Arial" charset="0"/>
              </a:rPr>
              <a:t>Piecewise (Spline) Interpolation:</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4.	Lastly we enforce the condition that the second derivatives 	at the first and last points equal zero. This gives the two 	remaining equations that we need to solve for all of the 	coefficients: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Cubic splines whose second derivatives are equal to zero 	at the end points are known as natural cubic splines.</a:t>
            </a:r>
          </a:p>
          <a:p>
            <a:pPr marL="45720" indent="0">
              <a:buNone/>
            </a:pPr>
            <a:endParaRPr lang="en-US" dirty="0"/>
          </a:p>
          <a:p>
            <a:pPr marL="45720" indent="0">
              <a:buNone/>
            </a:pPr>
            <a:endParaRPr lang="en-US" dirty="0"/>
          </a:p>
        </p:txBody>
      </p:sp>
      <p:pic>
        <p:nvPicPr>
          <p:cNvPr id="4" name="Picture 3" descr="\\172.16.3.215\data4\Graphics\Powerpoint\WILEY WORK\GILAT\Final Files\ch06\gilat_3e_eq_06_80.jpg"/>
          <p:cNvPicPr>
            <a:picLocks noChangeAspect="1" noChangeArrowheads="1"/>
          </p:cNvPicPr>
          <p:nvPr/>
        </p:nvPicPr>
        <p:blipFill>
          <a:blip r:embed="rId2" cstate="print"/>
          <a:stretch>
            <a:fillRect/>
          </a:stretch>
        </p:blipFill>
        <p:spPr bwMode="auto">
          <a:xfrm>
            <a:off x="1429172" y="3348705"/>
            <a:ext cx="6913676" cy="325931"/>
          </a:xfrm>
          <a:prstGeom prst="rect">
            <a:avLst/>
          </a:prstGeom>
          <a:noFill/>
        </p:spPr>
      </p:pic>
    </p:spTree>
    <p:extLst>
      <p:ext uri="{BB962C8B-B14F-4D97-AF65-F5344CB8AC3E}">
        <p14:creationId xmlns:p14="http://schemas.microsoft.com/office/powerpoint/2010/main" val="70379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To achieve this objective we define the residual thus: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which is simply the difference between the value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oMath>
                </a14:m>
                <a:r>
                  <a:rPr lang="en-US" sz="2000" dirty="0">
                    <a:latin typeface="Arial"/>
                    <a:cs typeface="Arial"/>
                  </a:rPr>
                  <a:t> of the data point and the value of the function </a:t>
                </a:r>
                <a14:m>
                  <m:oMath xmlns:m="http://schemas.openxmlformats.org/officeDocument/2006/math">
                    <m:r>
                      <a:rPr lang="en-GB" sz="2000" b="0" i="1" smtClean="0">
                        <a:latin typeface="Cambria Math" charset="0"/>
                        <a:cs typeface="Arial"/>
                      </a:rPr>
                      <m:t>𝑓</m:t>
                    </m:r>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m:t>
                    </m:r>
                  </m:oMath>
                </a14:m>
                <a:r>
                  <a:rPr lang="en-US" sz="2000" dirty="0">
                    <a:latin typeface="Arial"/>
                    <a:cs typeface="Arial"/>
                  </a:rPr>
                  <a:t> used to approximate it.</a:t>
                </a:r>
              </a:p>
              <a:p>
                <a:pPr marL="45720" indent="0">
                  <a:buNone/>
                </a:pPr>
                <a:endParaRPr lang="en-US" sz="2000" dirty="0">
                  <a:latin typeface="Arial"/>
                  <a:cs typeface="Arial"/>
                </a:endParaRPr>
              </a:p>
              <a:p>
                <a:pPr marL="45720" indent="0">
                  <a:buNone/>
                </a:pPr>
                <a:r>
                  <a:rPr lang="en-US" sz="2000" dirty="0">
                    <a:latin typeface="Arial"/>
                    <a:cs typeface="Arial"/>
                  </a:rPr>
                  <a:t>A criterion that measures how well the approximating function fits the given data can be obtained by calculating the total error </a:t>
                </a:r>
                <a14:m>
                  <m:oMath xmlns:m="http://schemas.openxmlformats.org/officeDocument/2006/math">
                    <m:r>
                      <a:rPr lang="en-GB" sz="2000" b="0" i="1" smtClean="0">
                        <a:latin typeface="Cambria Math" charset="0"/>
                        <a:cs typeface="Arial"/>
                      </a:rPr>
                      <m:t>𝐸</m:t>
                    </m:r>
                    <m:r>
                      <a:rPr lang="en-GB" sz="2000" b="0" i="1" smtClean="0">
                        <a:latin typeface="Cambria Math" charset="0"/>
                        <a:cs typeface="Arial"/>
                      </a:rPr>
                      <m:t>.</m:t>
                    </m:r>
                  </m:oMath>
                </a14:m>
                <a:r>
                  <a:rPr lang="en-US" sz="2000" dirty="0">
                    <a:latin typeface="Arial"/>
                    <a:cs typeface="Arial"/>
                  </a:rPr>
                  <a:t> This can be calculated in a number of different ways. The simplest way is to add the residuals over all data points: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945"/>
                </a:stretch>
              </a:blipFill>
            </p:spPr>
            <p:txBody>
              <a:bodyPr/>
              <a:lstStyle/>
              <a:p>
                <a:r>
                  <a:rPr lang="en-US">
                    <a:noFill/>
                  </a:rPr>
                  <a:t> </a:t>
                </a:r>
              </a:p>
            </p:txBody>
          </p:sp>
        </mc:Fallback>
      </mc:AlternateContent>
      <p:pic>
        <p:nvPicPr>
          <p:cNvPr id="4" name="Picture 2" descr="\\172.16.3.215\data4\Graphics\Powerpoint\WILEY WORK\GILAT\Final Files\ch06\gilat_3e_eq_06_02.jpg"/>
          <p:cNvPicPr>
            <a:picLocks noChangeAspect="1" noChangeArrowheads="1"/>
          </p:cNvPicPr>
          <p:nvPr/>
        </p:nvPicPr>
        <p:blipFill>
          <a:blip r:embed="rId3" cstate="print"/>
          <a:stretch>
            <a:fillRect/>
          </a:stretch>
        </p:blipFill>
        <p:spPr bwMode="auto">
          <a:xfrm>
            <a:off x="636694" y="1971380"/>
            <a:ext cx="5506720" cy="298936"/>
          </a:xfrm>
          <a:prstGeom prst="rect">
            <a:avLst/>
          </a:prstGeom>
          <a:noFill/>
        </p:spPr>
      </p:pic>
      <p:pic>
        <p:nvPicPr>
          <p:cNvPr id="5" name="Picture 2" descr="\\172.16.3.215\data4\Graphics\Powerpoint\WILEY WORK\GILAT\Final Files\ch06\gilat_3e_eq_06_03.jpg"/>
          <p:cNvPicPr>
            <a:picLocks noChangeAspect="1" noChangeArrowheads="1"/>
          </p:cNvPicPr>
          <p:nvPr/>
        </p:nvPicPr>
        <p:blipFill>
          <a:blip r:embed="rId4" cstate="print"/>
          <a:stretch>
            <a:fillRect/>
          </a:stretch>
        </p:blipFill>
        <p:spPr bwMode="auto">
          <a:xfrm>
            <a:off x="582505" y="5243576"/>
            <a:ext cx="6454987" cy="728491"/>
          </a:xfrm>
          <a:prstGeom prst="rect">
            <a:avLst/>
          </a:prstGeom>
          <a:noFill/>
        </p:spPr>
      </p:pic>
    </p:spTree>
    <p:extLst>
      <p:ext uri="{BB962C8B-B14F-4D97-AF65-F5344CB8AC3E}">
        <p14:creationId xmlns:p14="http://schemas.microsoft.com/office/powerpoint/2010/main" val="652349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lnSpcReduction="10000"/>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dirty="0">
                  <a:latin typeface="Arial"/>
                  <a:cs typeface="Arial"/>
                </a:endParaRPr>
              </a:p>
              <a:p>
                <a:pPr marL="45720" indent="0">
                  <a:buNone/>
                </a:pPr>
                <a:r>
                  <a:rPr lang="en-US" sz="2000" dirty="0">
                    <a:latin typeface="Arial"/>
                    <a:cs typeface="Arial"/>
                  </a:rPr>
                  <a:t>Cubic Splines based on Lagrange form Polynomials:</a:t>
                </a:r>
                <a:br>
                  <a:rPr lang="en-US" sz="2000" dirty="0">
                    <a:latin typeface="Arial"/>
                    <a:cs typeface="Arial"/>
                  </a:rPr>
                </a:br>
                <a:br>
                  <a:rPr lang="en-US" sz="2000" dirty="0">
                    <a:latin typeface="Arial"/>
                    <a:cs typeface="Arial"/>
                  </a:rPr>
                </a:br>
                <a:r>
                  <a:rPr lang="en-US" sz="2000" dirty="0">
                    <a:latin typeface="Arial"/>
                    <a:cs typeface="Arial"/>
                  </a:rPr>
                  <a:t>The derivation of cubic splines using the </a:t>
                </a:r>
                <a:br>
                  <a:rPr lang="en-US" sz="2000" dirty="0">
                    <a:latin typeface="Arial"/>
                    <a:cs typeface="Arial"/>
                  </a:rPr>
                </a:br>
                <a:r>
                  <a:rPr lang="en-US" sz="2000" dirty="0">
                    <a:latin typeface="Arial"/>
                    <a:cs typeface="Arial"/>
                  </a:rPr>
                  <a:t>Lagrange form starts with the second derivative</a:t>
                </a:r>
                <a:br>
                  <a:rPr lang="en-US" sz="2000" dirty="0">
                    <a:latin typeface="Arial"/>
                    <a:cs typeface="Arial"/>
                  </a:rPr>
                </a:br>
                <a:r>
                  <a:rPr lang="en-US" sz="2000" dirty="0">
                    <a:latin typeface="Arial"/>
                    <a:cs typeface="Arial"/>
                  </a:rPr>
                  <a:t>of the polynomial. The second derivative of a </a:t>
                </a:r>
                <a:br>
                  <a:rPr lang="en-US" sz="2000" dirty="0">
                    <a:latin typeface="Arial"/>
                    <a:cs typeface="Arial"/>
                  </a:rPr>
                </a:br>
                <a:r>
                  <a:rPr lang="en-US" sz="2000" dirty="0">
                    <a:latin typeface="Arial"/>
                    <a:cs typeface="Arial"/>
                  </a:rPr>
                  <a:t>cubic polynomial is a linear function. </a:t>
                </a:r>
                <a:br>
                  <a:rPr lang="en-US" sz="2000" dirty="0">
                    <a:latin typeface="Arial"/>
                    <a:cs typeface="Arial"/>
                  </a:rPr>
                </a:br>
                <a:r>
                  <a:rPr lang="en-US" sz="2000" dirty="0">
                    <a:latin typeface="Arial"/>
                    <a:cs typeface="Arial"/>
                  </a:rPr>
                  <a:t>For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interval this function can be written </a:t>
                </a:r>
                <a:br>
                  <a:rPr lang="en-US" sz="2000" dirty="0">
                    <a:latin typeface="Arial"/>
                    <a:cs typeface="Arial"/>
                  </a:rPr>
                </a:br>
                <a:r>
                  <a:rPr lang="en-US" sz="2000" dirty="0">
                    <a:latin typeface="Arial"/>
                    <a:cs typeface="Arial"/>
                  </a:rPr>
                  <a:t>in the Lagrange form:</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Hence the third order polynomial in the </a:t>
                </a:r>
                <a14:m>
                  <m:oMath xmlns:m="http://schemas.openxmlformats.org/officeDocument/2006/math">
                    <m:sSup>
                      <m:sSupPr>
                        <m:ctrlPr>
                          <a:rPr lang="en-US" sz="2000" i="1">
                            <a:latin typeface="Cambria Math" panose="02040503050406030204" pitchFamily="18" charset="0"/>
                            <a:cs typeface="Arial"/>
                          </a:rPr>
                        </m:ctrlPr>
                      </m:sSupPr>
                      <m:e>
                        <m:r>
                          <a:rPr lang="en-GB" sz="2000" i="1">
                            <a:latin typeface="Cambria Math" charset="0"/>
                            <a:cs typeface="Arial"/>
                          </a:rPr>
                          <m:t>𝑖</m:t>
                        </m:r>
                      </m:e>
                      <m:sup>
                        <m:r>
                          <a:rPr lang="en-GB" sz="2000" i="1">
                            <a:latin typeface="Cambria Math" charset="0"/>
                            <a:cs typeface="Arial"/>
                          </a:rPr>
                          <m:t>𝑡h</m:t>
                        </m:r>
                      </m:sup>
                    </m:sSup>
                  </m:oMath>
                </a14:m>
                <a:r>
                  <a:rPr lang="en-US" sz="2000" dirty="0">
                    <a:latin typeface="Arial"/>
                    <a:cs typeface="Arial"/>
                  </a:rPr>
                  <a:t> </a:t>
                </a:r>
                <a:br>
                  <a:rPr lang="en-US" sz="2000" dirty="0">
                    <a:latin typeface="Arial"/>
                    <a:cs typeface="Arial"/>
                  </a:rPr>
                </a:br>
                <a:r>
                  <a:rPr lang="en-US" sz="2000" dirty="0">
                    <a:latin typeface="Arial"/>
                    <a:cs typeface="Arial"/>
                  </a:rPr>
                  <a:t>interval can be obtained by integrating the above</a:t>
                </a:r>
                <a:br>
                  <a:rPr lang="en-US" sz="2000" dirty="0">
                    <a:latin typeface="Arial"/>
                    <a:cs typeface="Arial"/>
                  </a:rPr>
                </a:br>
                <a:r>
                  <a:rPr lang="en-US" sz="2000" dirty="0">
                    <a:latin typeface="Arial"/>
                    <a:cs typeface="Arial"/>
                  </a:rPr>
                  <a:t>equation twice. This results in two constants of </a:t>
                </a:r>
                <a:br>
                  <a:rPr lang="en-US" sz="2000" dirty="0">
                    <a:latin typeface="Arial"/>
                    <a:cs typeface="Arial"/>
                  </a:rPr>
                </a:br>
                <a:r>
                  <a:rPr lang="en-US" sz="2000" dirty="0">
                    <a:latin typeface="Arial"/>
                    <a:cs typeface="Arial"/>
                  </a:rPr>
                  <a:t>integration which can be obtained from the </a:t>
                </a:r>
                <a:br>
                  <a:rPr lang="en-US" sz="2000" dirty="0">
                    <a:latin typeface="Arial"/>
                    <a:cs typeface="Arial"/>
                  </a:rPr>
                </a:br>
                <a:r>
                  <a:rPr lang="en-US" sz="2000" dirty="0">
                    <a:latin typeface="Arial"/>
                    <a:cs typeface="Arial"/>
                  </a:rPr>
                  <a:t>condition that the values of the polynomial at the</a:t>
                </a:r>
                <a:br>
                  <a:rPr lang="en-US" sz="2000" dirty="0">
                    <a:latin typeface="Arial"/>
                    <a:cs typeface="Arial"/>
                  </a:rPr>
                </a:br>
                <a:r>
                  <a:rPr lang="en-US" sz="2000" dirty="0">
                    <a:latin typeface="Arial"/>
                    <a:cs typeface="Arial"/>
                  </a:rPr>
                  <a:t>knots are known:</a:t>
                </a:r>
              </a:p>
              <a:p>
                <a:pPr marL="45720" indent="0">
                  <a:buNone/>
                </a:pPr>
                <a:r>
                  <a:rPr lang="en-US" sz="2000" dirty="0">
                    <a:cs typeface="Arial"/>
                  </a:rPr>
                  <a:t>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𝑓</m:t>
                        </m:r>
                      </m:e>
                      <m:sub>
                        <m:r>
                          <a:rPr lang="en-GB" sz="2000" b="0" i="1" smtClean="0">
                            <a:latin typeface="Cambria Math" charset="0"/>
                            <a:cs typeface="Arial"/>
                          </a:rPr>
                          <m:t>𝑖</m:t>
                        </m:r>
                      </m:sub>
                    </m:sSub>
                    <m:d>
                      <m:dPr>
                        <m:ctrlPr>
                          <a:rPr lang="en-GB" sz="2000" b="0" i="1" smtClean="0">
                            <a:latin typeface="Cambria Math" panose="02040503050406030204" pitchFamily="18" charset="0"/>
                            <a:cs typeface="Arial"/>
                          </a:rPr>
                        </m:ctrlPr>
                      </m:dPr>
                      <m:e>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e>
                    </m:d>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𝑓</m:t>
                        </m:r>
                      </m:e>
                      <m:sub>
                        <m:r>
                          <a:rPr lang="en-GB" sz="2000" i="1">
                            <a:latin typeface="Cambria Math" charset="0"/>
                            <a:cs typeface="Arial"/>
                          </a:rPr>
                          <m:t>𝑖</m:t>
                        </m:r>
                      </m:sub>
                    </m:sSub>
                    <m:d>
                      <m:dPr>
                        <m:ctrlPr>
                          <a:rPr lang="en-GB"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r>
                              <a:rPr lang="en-GB" sz="2000" b="0" i="1" smtClean="0">
                                <a:latin typeface="Cambria Math" charset="0"/>
                                <a:cs typeface="Arial"/>
                              </a:rPr>
                              <m:t>+1</m:t>
                            </m:r>
                          </m:sub>
                        </m:sSub>
                      </m:e>
                    </m:d>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b="0" i="1" smtClean="0">
                            <a:latin typeface="Cambria Math" charset="0"/>
                            <a:cs typeface="Arial"/>
                          </a:rPr>
                          <m:t>+1</m:t>
                        </m:r>
                      </m:sub>
                    </m:sSub>
                  </m:oMath>
                </a14:m>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81.jpg"/>
          <p:cNvPicPr>
            <a:picLocks noChangeAspect="1" noChangeArrowheads="1"/>
          </p:cNvPicPr>
          <p:nvPr/>
        </p:nvPicPr>
        <p:blipFill>
          <a:blip r:embed="rId3" cstate="print"/>
          <a:stretch>
            <a:fillRect/>
          </a:stretch>
        </p:blipFill>
        <p:spPr bwMode="auto">
          <a:xfrm>
            <a:off x="551710" y="3593551"/>
            <a:ext cx="6740539" cy="558501"/>
          </a:xfrm>
          <a:prstGeom prst="rect">
            <a:avLst/>
          </a:prstGeom>
          <a:noFill/>
        </p:spPr>
      </p:pic>
      <p:pic>
        <p:nvPicPr>
          <p:cNvPr id="5" name="Picture 2" descr="\\172.16.3.215\data4\Graphics\Powerpoint\WILEY WORK\GILAT\Final Files\ch06\gilat_3e_fig_06_21.jpg"/>
          <p:cNvPicPr>
            <a:picLocks noChangeAspect="1" noChangeArrowheads="1"/>
          </p:cNvPicPr>
          <p:nvPr/>
        </p:nvPicPr>
        <p:blipFill>
          <a:blip r:embed="rId4" cstate="print"/>
          <a:srcRect/>
          <a:stretch>
            <a:fillRect/>
          </a:stretch>
        </p:blipFill>
        <p:spPr bwMode="auto">
          <a:xfrm>
            <a:off x="6283214" y="1844573"/>
            <a:ext cx="2293324" cy="4427534"/>
          </a:xfrm>
          <a:prstGeom prst="rect">
            <a:avLst/>
          </a:prstGeom>
          <a:noFill/>
        </p:spPr>
      </p:pic>
    </p:spTree>
    <p:extLst>
      <p:ext uri="{BB962C8B-B14F-4D97-AF65-F5344CB8AC3E}">
        <p14:creationId xmlns:p14="http://schemas.microsoft.com/office/powerpoint/2010/main" val="1668405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sz="quarter" idx="13"/>
              </p:nvPr>
            </p:nvSpPr>
            <p:spPr>
              <a:xfrm>
                <a:off x="414083" y="10795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b="1" i="1" dirty="0">
                  <a:latin typeface="Arial"/>
                  <a:cs typeface="Arial"/>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Once the constants of integration are determined the third order polynomial in the </a:t>
                </a:r>
                <a14:m>
                  <m:oMath xmlns:m="http://schemas.openxmlformats.org/officeDocument/2006/math">
                    <m:sSup>
                      <m:sSupPr>
                        <m:ctrlPr>
                          <a:rPr lang="en-US" sz="2400" i="1">
                            <a:latin typeface="Cambria Math" panose="02040503050406030204" pitchFamily="18" charset="0"/>
                            <a:ea typeface="Arial" charset="0"/>
                            <a:cs typeface="Arial" charset="0"/>
                          </a:rPr>
                        </m:ctrlPr>
                      </m:sSupPr>
                      <m:e>
                        <m:r>
                          <a:rPr lang="en-GB" sz="2400" i="1">
                            <a:latin typeface="Cambria Math" charset="0"/>
                            <a:ea typeface="Arial" charset="0"/>
                            <a:cs typeface="Arial" charset="0"/>
                          </a:rPr>
                          <m:t>𝑖</m:t>
                        </m:r>
                      </m:e>
                      <m:sup>
                        <m:r>
                          <a:rPr lang="en-GB" sz="2400" i="1">
                            <a:latin typeface="Cambria Math" charset="0"/>
                            <a:ea typeface="Arial" charset="0"/>
                            <a:cs typeface="Arial" charset="0"/>
                          </a:rPr>
                          <m:t>𝑡h</m:t>
                        </m:r>
                      </m:sup>
                    </m:sSup>
                  </m:oMath>
                </a14:m>
                <a:r>
                  <a:rPr lang="en-US" sz="2400" dirty="0">
                    <a:latin typeface="Arial" charset="0"/>
                    <a:ea typeface="Arial" charset="0"/>
                    <a:cs typeface="Arial" charset="0"/>
                  </a:rPr>
                  <a:t> interval is:</a:t>
                </a: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3"/>
              </p:nvPr>
            </p:nvSpPr>
            <p:spPr>
              <a:xfrm>
                <a:off x="414083" y="107950"/>
                <a:ext cx="8383423" cy="6671128"/>
              </a:xfrm>
              <a:blipFill>
                <a:blip r:embed="rId2"/>
                <a:stretch>
                  <a:fillRect l="-303"/>
                </a:stretch>
              </a:blipFill>
            </p:spPr>
            <p:txBody>
              <a:bodyPr/>
              <a:lstStyle/>
              <a:p>
                <a:r>
                  <a:rPr lang="en-US">
                    <a:noFill/>
                  </a:rPr>
                  <a:t> </a:t>
                </a:r>
              </a:p>
            </p:txBody>
          </p:sp>
        </mc:Fallback>
      </mc:AlternateContent>
      <p:pic>
        <p:nvPicPr>
          <p:cNvPr id="4" name="Picture 2" descr="\\172.16.3.215\data4\Graphics\Powerpoint\WILEY WORK\GILAT\Final Files\ch06\gilat_3e_eq_06_82.jpg"/>
          <p:cNvPicPr>
            <a:picLocks noChangeAspect="1" noChangeArrowheads="1"/>
          </p:cNvPicPr>
          <p:nvPr/>
        </p:nvPicPr>
        <p:blipFill>
          <a:blip r:embed="rId3" cstate="print">
            <a:biLevel thresh="50000"/>
          </a:blip>
          <a:stretch>
            <a:fillRect/>
          </a:stretch>
        </p:blipFill>
        <p:spPr bwMode="auto">
          <a:xfrm>
            <a:off x="568959" y="3016130"/>
            <a:ext cx="6109547" cy="2378359"/>
          </a:xfrm>
          <a:prstGeom prst="rect">
            <a:avLst/>
          </a:prstGeom>
          <a:noFill/>
        </p:spPr>
      </p:pic>
    </p:spTree>
    <p:extLst>
      <p:ext uri="{BB962C8B-B14F-4D97-AF65-F5344CB8AC3E}">
        <p14:creationId xmlns:p14="http://schemas.microsoft.com/office/powerpoint/2010/main" val="1694065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dirty="0">
                  <a:latin typeface="Arial"/>
                  <a:cs typeface="Arial"/>
                </a:endParaRPr>
              </a:p>
              <a:p>
                <a:pPr marL="45720" indent="0">
                  <a:buNone/>
                </a:pPr>
                <a:r>
                  <a:rPr lang="en-US" sz="2000" dirty="0">
                    <a:latin typeface="Arial"/>
                    <a:cs typeface="Arial"/>
                  </a:rPr>
                  <a:t>We obtain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−2</m:t>
                    </m:r>
                  </m:oMath>
                </a14:m>
                <a:r>
                  <a:rPr lang="en-US" sz="2000" dirty="0">
                    <a:latin typeface="Arial"/>
                    <a:cs typeface="Arial"/>
                  </a:rPr>
                  <a:t> </a:t>
                </a:r>
                <a:r>
                  <a:rPr lang="en-US" sz="2000" b="1" i="1" dirty="0">
                    <a:latin typeface="Arial"/>
                    <a:cs typeface="Arial"/>
                  </a:rPr>
                  <a:t>linear</a:t>
                </a:r>
                <a:r>
                  <a:rPr lang="en-US" sz="2000" dirty="0">
                    <a:latin typeface="Arial"/>
                    <a:cs typeface="Arial"/>
                  </a:rPr>
                  <a:t> equations by enforcing continuity of the first derivatives at the interior points:</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This condition is applied by differentiating Equation (6.82) and substituting these derivatives into Equation (6.83) giving the interpolating polynomial for each interval:</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r>
                  <a:rPr lang="en-US" dirty="0">
                    <a:latin typeface="Arial" charset="0"/>
                    <a:ea typeface="Arial" charset="0"/>
                    <a:cs typeface="Arial" charset="0"/>
                  </a:rPr>
                  <a:t>This is a system of </a:t>
                </a:r>
                <a14:m>
                  <m:oMath xmlns:m="http://schemas.openxmlformats.org/officeDocument/2006/math">
                    <m:r>
                      <a:rPr lang="en-GB" i="1">
                        <a:latin typeface="Cambria Math" charset="0"/>
                        <a:ea typeface="Arial" charset="0"/>
                        <a:cs typeface="Arial" charset="0"/>
                      </a:rPr>
                      <m:t>𝑛</m:t>
                    </m:r>
                    <m:r>
                      <a:rPr lang="en-GB" i="1">
                        <a:latin typeface="Cambria Math" charset="0"/>
                        <a:ea typeface="Arial" charset="0"/>
                        <a:cs typeface="Arial" charset="0"/>
                      </a:rPr>
                      <m:t>−2</m:t>
                    </m:r>
                  </m:oMath>
                </a14:m>
                <a:r>
                  <a:rPr lang="en-US" dirty="0">
                    <a:latin typeface="Arial" charset="0"/>
                    <a:ea typeface="Arial" charset="0"/>
                    <a:cs typeface="Arial" charset="0"/>
                  </a:rPr>
                  <a:t> equations with </a:t>
                </a:r>
                <a14:m>
                  <m:oMath xmlns:m="http://schemas.openxmlformats.org/officeDocument/2006/math">
                    <m:r>
                      <a:rPr lang="en-GB" b="0" i="1" smtClean="0">
                        <a:latin typeface="Cambria Math" charset="0"/>
                        <a:ea typeface="Arial" charset="0"/>
                        <a:cs typeface="Arial" charset="0"/>
                      </a:rPr>
                      <m:t>𝑛</m:t>
                    </m:r>
                  </m:oMath>
                </a14:m>
                <a:r>
                  <a:rPr lang="en-US" dirty="0">
                    <a:latin typeface="Arial" charset="0"/>
                    <a:ea typeface="Arial" charset="0"/>
                    <a:cs typeface="Arial" charset="0"/>
                  </a:rPr>
                  <a:t> unknowns (</a:t>
                </a:r>
                <a14:m>
                  <m:oMath xmlns:m="http://schemas.openxmlformats.org/officeDocument/2006/math">
                    <m:sSubSup>
                      <m:sSubSupPr>
                        <m:ctrlPr>
                          <a:rPr lang="en-US" i="1">
                            <a:latin typeface="Cambria Math" panose="02040503050406030204" pitchFamily="18" charset="0"/>
                            <a:ea typeface="Arial" charset="0"/>
                            <a:cs typeface="Arial" charset="0"/>
                          </a:rPr>
                        </m:ctrlPr>
                      </m:sSubSupPr>
                      <m:e>
                        <m:r>
                          <a:rPr lang="en-GB" i="1">
                            <a:latin typeface="Cambria Math" charset="0"/>
                            <a:ea typeface="Arial" charset="0"/>
                            <a:cs typeface="Arial" charset="0"/>
                          </a:rPr>
                          <m:t>𝑓</m:t>
                        </m:r>
                      </m:e>
                      <m:sub>
                        <m:r>
                          <a:rPr lang="en-GB" i="1">
                            <a:latin typeface="Cambria Math" charset="0"/>
                            <a:ea typeface="Arial" charset="0"/>
                            <a:cs typeface="Arial" charset="0"/>
                          </a:rPr>
                          <m:t>𝑖</m:t>
                        </m:r>
                      </m:sub>
                      <m:sup>
                        <m:r>
                          <a:rPr lang="en-GB" i="1">
                            <a:latin typeface="Cambria Math" charset="0"/>
                            <a:ea typeface="Arial" charset="0"/>
                            <a:cs typeface="Arial" charset="0"/>
                          </a:rPr>
                          <m:t>′′</m:t>
                        </m:r>
                      </m:sup>
                    </m:sSubSup>
                    <m:d>
                      <m:dPr>
                        <m:ctrlPr>
                          <a:rPr lang="en-GB"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𝑖</m:t>
                            </m:r>
                          </m:sub>
                        </m:sSub>
                      </m:e>
                    </m:d>
                  </m:oMath>
                </a14:m>
                <a:r>
                  <a:rPr lang="en-US" dirty="0">
                    <a:latin typeface="Arial" charset="0"/>
                    <a:ea typeface="Arial" charset="0"/>
                    <a:cs typeface="Arial" charset="0"/>
                  </a:rPr>
                  <a:t> and </a:t>
                </a:r>
                <a14:m>
                  <m:oMath xmlns:m="http://schemas.openxmlformats.org/officeDocument/2006/math">
                    <m:sSubSup>
                      <m:sSubSupPr>
                        <m:ctrlPr>
                          <a:rPr lang="en-US" i="1">
                            <a:latin typeface="Cambria Math" panose="02040503050406030204" pitchFamily="18" charset="0"/>
                            <a:ea typeface="Arial" charset="0"/>
                            <a:cs typeface="Arial" charset="0"/>
                          </a:rPr>
                        </m:ctrlPr>
                      </m:sSubSupPr>
                      <m:e>
                        <m:r>
                          <a:rPr lang="en-GB" i="1">
                            <a:latin typeface="Cambria Math" charset="0"/>
                            <a:ea typeface="Arial" charset="0"/>
                            <a:cs typeface="Arial" charset="0"/>
                          </a:rPr>
                          <m:t>𝑓</m:t>
                        </m:r>
                      </m:e>
                      <m:sub>
                        <m:r>
                          <a:rPr lang="en-GB" i="1">
                            <a:latin typeface="Cambria Math" charset="0"/>
                            <a:ea typeface="Arial" charset="0"/>
                            <a:cs typeface="Arial" charset="0"/>
                          </a:rPr>
                          <m:t>𝑖</m:t>
                        </m:r>
                        <m:r>
                          <a:rPr lang="en-GB" i="1">
                            <a:latin typeface="Cambria Math" charset="0"/>
                            <a:ea typeface="Arial" charset="0"/>
                            <a:cs typeface="Arial" charset="0"/>
                          </a:rPr>
                          <m:t>+1</m:t>
                        </m:r>
                      </m:sub>
                      <m:sup>
                        <m:r>
                          <a:rPr lang="en-GB" i="1">
                            <a:latin typeface="Cambria Math" charset="0"/>
                            <a:ea typeface="Arial" charset="0"/>
                            <a:cs typeface="Arial" charset="0"/>
                          </a:rPr>
                          <m:t>′′</m:t>
                        </m:r>
                      </m:sup>
                    </m:sSubSup>
                    <m:d>
                      <m:dPr>
                        <m:ctrlPr>
                          <a:rPr lang="en-GB"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𝑖</m:t>
                            </m:r>
                            <m:r>
                              <a:rPr lang="en-GB" i="1">
                                <a:latin typeface="Cambria Math" charset="0"/>
                                <a:ea typeface="Arial" charset="0"/>
                                <a:cs typeface="Arial" charset="0"/>
                              </a:rPr>
                              <m:t>+1</m:t>
                            </m:r>
                          </m:sub>
                        </m:sSub>
                      </m:e>
                    </m:d>
                  </m:oMath>
                </a14:m>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83.jpg"/>
          <p:cNvPicPr>
            <a:picLocks noChangeAspect="1" noChangeArrowheads="1"/>
          </p:cNvPicPr>
          <p:nvPr/>
        </p:nvPicPr>
        <p:blipFill>
          <a:blip r:embed="rId3" cstate="print"/>
          <a:stretch>
            <a:fillRect/>
          </a:stretch>
        </p:blipFill>
        <p:spPr bwMode="auto">
          <a:xfrm>
            <a:off x="582506" y="2152180"/>
            <a:ext cx="7286210" cy="301856"/>
          </a:xfrm>
          <a:prstGeom prst="rect">
            <a:avLst/>
          </a:prstGeom>
          <a:noFill/>
        </p:spPr>
      </p:pic>
      <p:pic>
        <p:nvPicPr>
          <p:cNvPr id="5" name="Picture 2" descr="\\172.16.3.215\data4\Graphics\Powerpoint\WILEY WORK\GILAT\Final Files\ch06\gilat_3e_eq_06_84.jpg"/>
          <p:cNvPicPr>
            <a:picLocks noChangeAspect="1" noChangeArrowheads="1"/>
          </p:cNvPicPr>
          <p:nvPr/>
        </p:nvPicPr>
        <p:blipFill>
          <a:blip r:embed="rId4" cstate="print"/>
          <a:stretch>
            <a:fillRect/>
          </a:stretch>
        </p:blipFill>
        <p:spPr bwMode="auto">
          <a:xfrm>
            <a:off x="582506" y="3865181"/>
            <a:ext cx="7829973" cy="1767336"/>
          </a:xfrm>
          <a:prstGeom prst="rect">
            <a:avLst/>
          </a:prstGeom>
          <a:noFill/>
        </p:spPr>
      </p:pic>
    </p:spTree>
    <p:extLst>
      <p:ext uri="{BB962C8B-B14F-4D97-AF65-F5344CB8AC3E}">
        <p14:creationId xmlns:p14="http://schemas.microsoft.com/office/powerpoint/2010/main" val="446942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There remains two equations that are needed to solve for </a:t>
                </a:r>
                <a14:m>
                  <m:oMath xmlns:m="http://schemas.openxmlformats.org/officeDocument/2006/math">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𝑓</m:t>
                        </m:r>
                      </m:e>
                      <m:sub>
                        <m:r>
                          <a:rPr lang="en-GB" sz="2000" i="1">
                            <a:latin typeface="Cambria Math" charset="0"/>
                            <a:ea typeface="Arial" charset="0"/>
                            <a:cs typeface="Arial" charset="0"/>
                          </a:rPr>
                          <m:t>𝑖</m:t>
                        </m:r>
                      </m:sub>
                      <m:sup>
                        <m:r>
                          <a:rPr lang="en-GB" sz="2000" i="1">
                            <a:latin typeface="Cambria Math" charset="0"/>
                            <a:ea typeface="Arial" charset="0"/>
                            <a:cs typeface="Arial" charset="0"/>
                          </a:rPr>
                          <m:t>′′</m:t>
                        </m:r>
                      </m:sup>
                    </m:sSub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e>
                    </m:d>
                  </m:oMath>
                </a14:m>
                <a:r>
                  <a:rPr lang="en-US" sz="2000" dirty="0">
                    <a:latin typeface="Arial" charset="0"/>
                    <a:ea typeface="Arial" charset="0"/>
                    <a:cs typeface="Arial" charset="0"/>
                  </a:rPr>
                  <a:t> and </a:t>
                </a:r>
                <a14:m>
                  <m:oMath xmlns:m="http://schemas.openxmlformats.org/officeDocument/2006/math">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𝑓</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up>
                        <m:r>
                          <a:rPr lang="en-GB" sz="2000" i="1">
                            <a:latin typeface="Cambria Math" charset="0"/>
                            <a:ea typeface="Arial" charset="0"/>
                            <a:cs typeface="Arial" charset="0"/>
                          </a:rPr>
                          <m:t>′′</m:t>
                        </m:r>
                      </m:sup>
                    </m:sSub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e>
                    </m:d>
                  </m:oMath>
                </a14:m>
                <a:r>
                  <a:rPr lang="en-US" sz="2000" dirty="0">
                    <a:latin typeface="Arial" charset="0"/>
                    <a:ea typeface="Arial" charset="0"/>
                    <a:cs typeface="Arial" charset="0"/>
                  </a:rPr>
                  <a:t>. As before we enforce the condition that the second derivatives at the endpoints are equal to zero (giving us what are known as natural cubic splines):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Between Equations (6.84) and (6.85) we now have the </a:t>
                </a:r>
                <a14:m>
                  <m:oMath xmlns:m="http://schemas.openxmlformats.org/officeDocument/2006/math">
                    <m:r>
                      <a:rPr lang="en-GB" sz="2000" b="0" i="1" smtClean="0">
                        <a:latin typeface="Cambria Math" charset="0"/>
                        <a:ea typeface="Arial" charset="0"/>
                        <a:cs typeface="Arial" charset="0"/>
                      </a:rPr>
                      <m:t>2(</m:t>
                    </m:r>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−1)</m:t>
                    </m:r>
                  </m:oMath>
                </a14:m>
                <a:r>
                  <a:rPr lang="en-US" sz="2000" dirty="0">
                    <a:latin typeface="Arial" charset="0"/>
                    <a:ea typeface="Arial" charset="0"/>
                    <a:cs typeface="Arial" charset="0"/>
                  </a:rPr>
                  <a:t> equations needed to express Equation (6.82).</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 </a:t>
                </a: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582"/>
                </a:stretch>
              </a:blipFill>
            </p:spPr>
            <p:txBody>
              <a:bodyPr/>
              <a:lstStyle/>
              <a:p>
                <a:r>
                  <a:rPr lang="en-US">
                    <a:noFill/>
                  </a:rPr>
                  <a:t> </a:t>
                </a:r>
              </a:p>
            </p:txBody>
          </p:sp>
        </mc:Fallback>
      </mc:AlternateContent>
      <p:pic>
        <p:nvPicPr>
          <p:cNvPr id="4" name="Picture 2" descr="\\172.16.3.215\data4\Graphics\Powerpoint\WILEY WORK\GILAT\Final Files\ch06\gilat_3e_eq_06_85.jpg"/>
          <p:cNvPicPr>
            <a:picLocks noChangeAspect="1" noChangeArrowheads="1"/>
          </p:cNvPicPr>
          <p:nvPr/>
        </p:nvPicPr>
        <p:blipFill>
          <a:blip r:embed="rId3" cstate="print"/>
          <a:stretch>
            <a:fillRect/>
          </a:stretch>
        </p:blipFill>
        <p:spPr bwMode="auto">
          <a:xfrm>
            <a:off x="575733" y="3205306"/>
            <a:ext cx="6799816" cy="320563"/>
          </a:xfrm>
          <a:prstGeom prst="rect">
            <a:avLst/>
          </a:prstGeom>
          <a:noFill/>
        </p:spPr>
      </p:pic>
    </p:spTree>
    <p:extLst>
      <p:ext uri="{BB962C8B-B14F-4D97-AF65-F5344CB8AC3E}">
        <p14:creationId xmlns:p14="http://schemas.microsoft.com/office/powerpoint/2010/main" val="6718210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 process of solving for </a:t>
                </a:r>
                <a14:m>
                  <m:oMath xmlns:m="http://schemas.openxmlformats.org/officeDocument/2006/math">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𝑓</m:t>
                        </m:r>
                      </m:e>
                      <m:sub>
                        <m:r>
                          <a:rPr lang="en-GB" sz="2000" i="1">
                            <a:latin typeface="Cambria Math" charset="0"/>
                            <a:ea typeface="Arial" charset="0"/>
                            <a:cs typeface="Arial" charset="0"/>
                          </a:rPr>
                          <m:t>𝑖</m:t>
                        </m:r>
                      </m:sub>
                      <m:sup>
                        <m:r>
                          <a:rPr lang="en-GB" sz="2000" i="1">
                            <a:latin typeface="Cambria Math" charset="0"/>
                            <a:ea typeface="Arial" charset="0"/>
                            <a:cs typeface="Arial" charset="0"/>
                          </a:rPr>
                          <m:t>′′</m:t>
                        </m:r>
                      </m:sup>
                    </m:sSub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e>
                    </m:d>
                  </m:oMath>
                </a14:m>
                <a:r>
                  <a:rPr lang="en-US" sz="2000" dirty="0">
                    <a:latin typeface="Arial" charset="0"/>
                    <a:ea typeface="Arial" charset="0"/>
                    <a:cs typeface="Arial" charset="0"/>
                  </a:rPr>
                  <a:t> and </a:t>
                </a:r>
                <a14:m>
                  <m:oMath xmlns:m="http://schemas.openxmlformats.org/officeDocument/2006/math">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𝑓</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up>
                        <m:r>
                          <a:rPr lang="en-GB" sz="2000" i="1">
                            <a:latin typeface="Cambria Math" charset="0"/>
                            <a:ea typeface="Arial" charset="0"/>
                            <a:cs typeface="Arial" charset="0"/>
                          </a:rPr>
                          <m:t>′′</m:t>
                        </m:r>
                      </m:sup>
                    </m:sSub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e>
                    </m:d>
                  </m:oMath>
                </a14:m>
                <a:r>
                  <a:rPr lang="en-US" dirty="0"/>
                  <a:t> can be simplified by defining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h</m:t>
                        </m:r>
                      </m:e>
                      <m:sub>
                        <m:r>
                          <a:rPr lang="en-GB" b="0" i="1" smtClean="0">
                            <a:latin typeface="Cambria Math" charset="0"/>
                          </a:rPr>
                          <m:t>𝑖</m:t>
                        </m:r>
                      </m:sub>
                    </m:sSub>
                  </m:oMath>
                </a14:m>
                <a:r>
                  <a:rPr lang="en-US" dirty="0"/>
                  <a:t> as the length of the </a:t>
                </a:r>
                <a14:m>
                  <m:oMath xmlns:m="http://schemas.openxmlformats.org/officeDocument/2006/math">
                    <m:sSup>
                      <m:sSupPr>
                        <m:ctrlPr>
                          <a:rPr lang="en-US" i="1" smtClean="0">
                            <a:latin typeface="Cambria Math" panose="02040503050406030204" pitchFamily="18" charset="0"/>
                          </a:rPr>
                        </m:ctrlPr>
                      </m:sSupPr>
                      <m:e>
                        <m:r>
                          <a:rPr lang="en-GB" b="0" i="1" smtClean="0">
                            <a:latin typeface="Cambria Math" charset="0"/>
                          </a:rPr>
                          <m:t>𝑖</m:t>
                        </m:r>
                      </m:e>
                      <m:sup>
                        <m:r>
                          <a:rPr lang="en-GB" b="0" i="1" smtClean="0">
                            <a:latin typeface="Cambria Math" charset="0"/>
                          </a:rPr>
                          <m:t>𝑡h</m:t>
                        </m:r>
                      </m:sup>
                    </m:sSup>
                  </m:oMath>
                </a14:m>
                <a:r>
                  <a:rPr lang="en-US" dirty="0"/>
                  <a:t> interval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m:t>
                        </m:r>
                      </m:sub>
                    </m:sSub>
                  </m:oMath>
                </a14:m>
                <a:r>
                  <a:rPr lang="en-US" dirty="0"/>
                  <a:t> as the second derivative of the polynomial at the point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sub>
                    </m:sSub>
                  </m:oMath>
                </a14:m>
                <a:r>
                  <a:rPr lang="en-US" dirty="0"/>
                  <a:t>. That is:</a:t>
                </a:r>
              </a:p>
              <a:p>
                <a:pPr marL="45720" indent="0">
                  <a:buNone/>
                </a:pPr>
                <a:endParaRPr lang="en-US" dirty="0"/>
              </a:p>
              <a:p>
                <a:pPr marL="45720" indent="0">
                  <a:buNone/>
                </a:pPr>
                <a:endParaRPr lang="en-US" dirty="0"/>
              </a:p>
              <a:p>
                <a:pPr marL="45720" indent="0">
                  <a:buNone/>
                </a:pPr>
                <a:r>
                  <a:rPr lang="en-US" dirty="0"/>
                  <a:t>and</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r="-364"/>
                </a:stretch>
              </a:blipFill>
            </p:spPr>
            <p:txBody>
              <a:bodyPr/>
              <a:lstStyle/>
              <a:p>
                <a:r>
                  <a:rPr lang="en-US">
                    <a:noFill/>
                  </a:rPr>
                  <a:t> </a:t>
                </a:r>
              </a:p>
            </p:txBody>
          </p:sp>
        </mc:Fallback>
      </mc:AlternateContent>
      <p:pic>
        <p:nvPicPr>
          <p:cNvPr id="4" name="Picture 2" descr="\\172.16.3.215\data4\Graphics\Powerpoint\WILEY WORK\GILAT\Final Files\ch06\gilat_3e_eq_06_86.jpg"/>
          <p:cNvPicPr>
            <a:picLocks noChangeAspect="1" noChangeArrowheads="1"/>
          </p:cNvPicPr>
          <p:nvPr/>
        </p:nvPicPr>
        <p:blipFill>
          <a:blip r:embed="rId3" cstate="print"/>
          <a:stretch>
            <a:fillRect/>
          </a:stretch>
        </p:blipFill>
        <p:spPr bwMode="auto">
          <a:xfrm>
            <a:off x="602827" y="3082570"/>
            <a:ext cx="5981096" cy="354594"/>
          </a:xfrm>
          <a:prstGeom prst="rect">
            <a:avLst/>
          </a:prstGeom>
          <a:noFill/>
        </p:spPr>
      </p:pic>
      <p:pic>
        <p:nvPicPr>
          <p:cNvPr id="5" name="Picture 2" descr="\\172.16.3.215\data4\Graphics\Powerpoint\WILEY WORK\GILAT\Final Files\ch06\gilat_3e_eq_06_87.jpg"/>
          <p:cNvPicPr>
            <a:picLocks noChangeAspect="1" noChangeArrowheads="1"/>
          </p:cNvPicPr>
          <p:nvPr/>
        </p:nvPicPr>
        <p:blipFill>
          <a:blip r:embed="rId4" cstate="print"/>
          <a:stretch>
            <a:fillRect/>
          </a:stretch>
        </p:blipFill>
        <p:spPr bwMode="auto">
          <a:xfrm>
            <a:off x="602827" y="4465471"/>
            <a:ext cx="6055360" cy="324394"/>
          </a:xfrm>
          <a:prstGeom prst="rect">
            <a:avLst/>
          </a:prstGeom>
          <a:noFill/>
        </p:spPr>
      </p:pic>
    </p:spTree>
    <p:extLst>
      <p:ext uri="{BB962C8B-B14F-4D97-AF65-F5344CB8AC3E}">
        <p14:creationId xmlns:p14="http://schemas.microsoft.com/office/powerpoint/2010/main" val="612895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dirty="0"/>
              </a:p>
              <a:p>
                <a:pPr marL="45720" indent="0">
                  <a:buNone/>
                </a:pPr>
                <a:r>
                  <a:rPr lang="en-US" dirty="0">
                    <a:latin typeface="Arial" charset="0"/>
                    <a:ea typeface="Arial" charset="0"/>
                    <a:cs typeface="Arial" charset="0"/>
                  </a:rPr>
                  <a:t>With these definitions the equation of the polynomial in the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𝑖</m:t>
                        </m:r>
                      </m:e>
                      <m:sup>
                        <m:r>
                          <a:rPr lang="en-GB" b="0" i="1" smtClean="0">
                            <a:latin typeface="Cambria Math" charset="0"/>
                            <a:ea typeface="Arial" charset="0"/>
                            <a:cs typeface="Arial" charset="0"/>
                          </a:rPr>
                          <m:t>𝑡h</m:t>
                        </m:r>
                      </m:sup>
                    </m:sSup>
                  </m:oMath>
                </a14:m>
                <a:r>
                  <a:rPr lang="en-US" dirty="0">
                    <a:latin typeface="Arial" charset="0"/>
                    <a:ea typeface="Arial" charset="0"/>
                    <a:cs typeface="Arial" charset="0"/>
                  </a:rPr>
                  <a:t> interval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and the system of linear equations that have to be solved for the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𝑖</m:t>
                        </m:r>
                      </m:sub>
                    </m:sSub>
                  </m:oMath>
                </a14:m>
                <a:r>
                  <a:rPr lang="en-US" dirty="0">
                    <a:latin typeface="Arial" charset="0"/>
                    <a:ea typeface="Arial" charset="0"/>
                    <a:cs typeface="Arial" charset="0"/>
                  </a:rPr>
                  <a:t>s is:</a:t>
                </a:r>
              </a:p>
              <a:p>
                <a:pPr marL="45720" indent="0">
                  <a:buNone/>
                </a:pPr>
                <a:endParaRPr lang="en-US" dirty="0"/>
              </a:p>
              <a:p>
                <a:pPr marL="45720" indent="0">
                  <a:buNone/>
                </a:pPr>
                <a:endParaRPr lang="en-US" dirty="0"/>
              </a:p>
              <a:p>
                <a:pPr marL="45720" indent="0">
                  <a:buNone/>
                </a:pPr>
                <a:endParaRPr lang="en-US" dirty="0"/>
              </a:p>
              <a:p>
                <a:pPr marL="45720" indent="0">
                  <a:buNone/>
                </a:pP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𝑛</m:t>
                        </m:r>
                      </m:sub>
                    </m:sSub>
                  </m:oMath>
                </a14:m>
                <a:r>
                  <a:rPr lang="en-US" dirty="0"/>
                  <a:t> are zero – natural splines.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88.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541867" y="2218065"/>
            <a:ext cx="5631575" cy="1580863"/>
          </a:xfrm>
          <a:prstGeom prst="rect">
            <a:avLst/>
          </a:prstGeom>
          <a:noFill/>
        </p:spPr>
      </p:pic>
      <p:pic>
        <p:nvPicPr>
          <p:cNvPr id="5" name="Picture 2" descr="\\172.16.3.215\data4\Graphics\Powerpoint\WILEY WORK\GILAT\Final Files\ch06\gilat_3e_eq_06_89.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41867" y="4887317"/>
            <a:ext cx="6476076" cy="980663"/>
          </a:xfrm>
          <a:prstGeom prst="rect">
            <a:avLst/>
          </a:prstGeom>
          <a:noFill/>
        </p:spPr>
      </p:pic>
    </p:spTree>
    <p:extLst>
      <p:ext uri="{BB962C8B-B14F-4D97-AF65-F5344CB8AC3E}">
        <p14:creationId xmlns:p14="http://schemas.microsoft.com/office/powerpoint/2010/main" val="29893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Example:</a:t>
            </a:r>
          </a:p>
          <a:p>
            <a:pPr marL="45720" indent="0">
              <a:buNone/>
            </a:pPr>
            <a:endParaRPr lang="en-US" dirty="0"/>
          </a:p>
          <a:p>
            <a:pPr marL="45720" indent="0">
              <a:buNone/>
            </a:pPr>
            <a:endParaRPr lang="en-US" dirty="0"/>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81" t="18370" r="12549" b="9827"/>
          <a:stretch/>
        </p:blipFill>
        <p:spPr>
          <a:xfrm>
            <a:off x="155714" y="1043093"/>
            <a:ext cx="4368800" cy="492421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328" t="8791" r="6373" b="11505"/>
          <a:stretch/>
        </p:blipFill>
        <p:spPr>
          <a:xfrm>
            <a:off x="4605794" y="1043093"/>
            <a:ext cx="4348480" cy="5466081"/>
          </a:xfrm>
          <a:prstGeom prst="rect">
            <a:avLst/>
          </a:prstGeom>
        </p:spPr>
      </p:pic>
    </p:spTree>
    <p:extLst>
      <p:ext uri="{BB962C8B-B14F-4D97-AF65-F5344CB8AC3E}">
        <p14:creationId xmlns:p14="http://schemas.microsoft.com/office/powerpoint/2010/main" val="1731417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fontScale="32500" lnSpcReduction="20000"/>
          </a:bodyPr>
          <a:lstStyle/>
          <a:p>
            <a:pPr marL="45720" indent="0">
              <a:buNone/>
            </a:pPr>
            <a:endParaRPr lang="en-US" b="1" i="1" dirty="0">
              <a:latin typeface="Arial" charset="0"/>
              <a:ea typeface="Arial" charset="0"/>
              <a:cs typeface="Arial" charset="0"/>
            </a:endParaRPr>
          </a:p>
          <a:p>
            <a:pPr marL="45720" indent="0">
              <a:buNone/>
            </a:pPr>
            <a:endParaRPr lang="en-US" sz="4200" b="1" i="1" dirty="0">
              <a:latin typeface="Arial" charset="0"/>
              <a:ea typeface="Arial" charset="0"/>
              <a:cs typeface="Arial" charset="0"/>
            </a:endParaRPr>
          </a:p>
          <a:p>
            <a:pPr marL="45720" indent="0">
              <a:buNone/>
            </a:pPr>
            <a:r>
              <a:rPr lang="en-US" sz="6200" b="1" i="1" dirty="0">
                <a:latin typeface="Arial" charset="0"/>
                <a:ea typeface="Arial" charset="0"/>
                <a:cs typeface="Arial" charset="0"/>
              </a:rPr>
              <a:t>Recommended Problems:</a:t>
            </a:r>
          </a:p>
          <a:p>
            <a:pPr marL="45720" indent="0">
              <a:buNone/>
            </a:pPr>
            <a:endParaRPr lang="en-US" sz="6200" b="1" i="1" dirty="0">
              <a:latin typeface="Arial" charset="0"/>
              <a:ea typeface="Arial" charset="0"/>
              <a:cs typeface="Arial" charset="0"/>
            </a:endParaRPr>
          </a:p>
          <a:p>
            <a:pPr marL="45720" indent="0">
              <a:buNone/>
            </a:pPr>
            <a:endParaRPr lang="en-US" sz="6200" dirty="0">
              <a:latin typeface="Arial" charset="0"/>
              <a:ea typeface="Arial" charset="0"/>
              <a:cs typeface="Arial" charset="0"/>
            </a:endParaRPr>
          </a:p>
          <a:p>
            <a:pPr marL="45720" indent="0">
              <a:buNone/>
            </a:pPr>
            <a:r>
              <a:rPr lang="en-US" sz="6200" dirty="0">
                <a:latin typeface="Arial" charset="0"/>
                <a:ea typeface="Arial" charset="0"/>
                <a:cs typeface="Arial" charset="0"/>
              </a:rPr>
              <a:t>Problems to be solved by hand (do at least 4):</a:t>
            </a:r>
          </a:p>
          <a:p>
            <a:pPr marL="45720" indent="0">
              <a:buNone/>
            </a:pPr>
            <a:r>
              <a:rPr lang="en-US" sz="6200" dirty="0">
                <a:latin typeface="Arial" charset="0"/>
                <a:ea typeface="Arial" charset="0"/>
                <a:cs typeface="Arial" charset="0"/>
              </a:rPr>
              <a:t>6.3, 6.8, 6.13 - 6.18 </a:t>
            </a:r>
          </a:p>
          <a:p>
            <a:pPr marL="45720" indent="0">
              <a:buNone/>
            </a:pPr>
            <a:endParaRPr lang="en-US" sz="6200" dirty="0">
              <a:latin typeface="Arial" charset="0"/>
              <a:ea typeface="Arial" charset="0"/>
              <a:cs typeface="Arial" charset="0"/>
            </a:endParaRPr>
          </a:p>
          <a:p>
            <a:pPr marL="45720" indent="0">
              <a:buNone/>
            </a:pPr>
            <a:r>
              <a:rPr lang="en-US" sz="6200" dirty="0">
                <a:latin typeface="Arial" charset="0"/>
                <a:ea typeface="Arial" charset="0"/>
                <a:cs typeface="Arial" charset="0"/>
              </a:rPr>
              <a:t>Problems to be programmed in MATLAB:</a:t>
            </a:r>
          </a:p>
          <a:p>
            <a:pPr marL="45720" indent="0">
              <a:buNone/>
            </a:pPr>
            <a:r>
              <a:rPr lang="en-US" sz="6200">
                <a:latin typeface="Arial" charset="0"/>
                <a:ea typeface="Arial" charset="0"/>
                <a:cs typeface="Arial" charset="0"/>
              </a:rPr>
              <a:t>6.20, 6.21, 6.22, 6.26</a:t>
            </a:r>
            <a:endParaRPr lang="en-US" sz="6200" dirty="0">
              <a:latin typeface="Arial" charset="0"/>
              <a:ea typeface="Arial" charset="0"/>
              <a:cs typeface="Arial" charset="0"/>
            </a:endParaRPr>
          </a:p>
          <a:p>
            <a:pPr marL="45720" indent="0">
              <a:buNone/>
            </a:pPr>
            <a:endParaRPr lang="en-US" sz="6200" dirty="0">
              <a:latin typeface="Arial" charset="0"/>
              <a:ea typeface="Arial" charset="0"/>
              <a:cs typeface="Arial" charset="0"/>
            </a:endParaRPr>
          </a:p>
          <a:p>
            <a:pPr marL="45720" indent="0">
              <a:buNone/>
            </a:pPr>
            <a:r>
              <a:rPr lang="en-US" sz="6200" dirty="0">
                <a:latin typeface="Arial" charset="0"/>
                <a:ea typeface="Arial" charset="0"/>
                <a:cs typeface="Arial" charset="0"/>
              </a:rPr>
              <a:t>Problems in Science and Engineering (do 2):</a:t>
            </a:r>
          </a:p>
          <a:p>
            <a:pPr marL="45720" indent="0">
              <a:buNone/>
            </a:pPr>
            <a:r>
              <a:rPr lang="en-US" sz="6200" dirty="0">
                <a:latin typeface="Arial" charset="0"/>
                <a:ea typeface="Arial" charset="0"/>
                <a:cs typeface="Arial" charset="0"/>
              </a:rPr>
              <a:t>6.31, 6.41</a:t>
            </a:r>
          </a:p>
          <a:p>
            <a:pPr marL="45720" indent="0">
              <a:buNone/>
            </a:pPr>
            <a:endParaRPr lang="en-US" sz="6200" dirty="0">
              <a:latin typeface="Arial" charset="0"/>
              <a:ea typeface="Arial" charset="0"/>
              <a:cs typeface="Arial" charset="0"/>
            </a:endParaRPr>
          </a:p>
          <a:p>
            <a:pPr marL="45720" indent="0">
              <a:buNone/>
            </a:pPr>
            <a:r>
              <a:rPr lang="en-US" sz="6200" dirty="0">
                <a:latin typeface="Arial" charset="0"/>
                <a:ea typeface="Arial" charset="0"/>
                <a:cs typeface="Arial" charset="0"/>
              </a:rPr>
              <a:t>You should pick out problems that you find interesting/challenging and do these too.</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spTree>
    <p:extLst>
      <p:ext uri="{BB962C8B-B14F-4D97-AF65-F5344CB8AC3E}">
        <p14:creationId xmlns:p14="http://schemas.microsoft.com/office/powerpoint/2010/main" val="1894495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09866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5.jpg"/>
          <p:cNvPicPr>
            <a:picLocks noChangeAspect="1" noChangeArrowheads="1"/>
          </p:cNvPicPr>
          <p:nvPr/>
        </p:nvPicPr>
        <p:blipFill>
          <a:blip r:embed="rId2" cstate="print"/>
          <a:srcRect/>
          <a:stretch>
            <a:fillRect/>
          </a:stretch>
        </p:blipFill>
        <p:spPr bwMode="auto">
          <a:xfrm>
            <a:off x="1387537" y="1802996"/>
            <a:ext cx="6663570" cy="3717270"/>
          </a:xfrm>
          <a:prstGeom prst="rect">
            <a:avLst/>
          </a:prstGeom>
          <a:noFill/>
        </p:spPr>
      </p:pic>
    </p:spTree>
    <p:extLst>
      <p:ext uri="{BB962C8B-B14F-4D97-AF65-F5344CB8AC3E}">
        <p14:creationId xmlns:p14="http://schemas.microsoft.com/office/powerpoint/2010/main" val="48326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The total error does not however give a good measure of the overall fit. This is because a bad fit with positive and negative residuals (both of which could be large) may yield a small overall error because positive and negative residuals may cancel. This scenario is illustrated in the following figure where it is clear that a line with a higher slope would better fit the data.</a:t>
            </a: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6.jpg"/>
          <p:cNvPicPr>
            <a:picLocks noChangeAspect="1" noChangeArrowheads="1"/>
          </p:cNvPicPr>
          <p:nvPr/>
        </p:nvPicPr>
        <p:blipFill>
          <a:blip r:embed="rId2" cstate="print"/>
          <a:srcRect/>
          <a:stretch>
            <a:fillRect/>
          </a:stretch>
        </p:blipFill>
        <p:spPr bwMode="auto">
          <a:xfrm>
            <a:off x="2492586" y="3486322"/>
            <a:ext cx="4061491" cy="2752990"/>
          </a:xfrm>
          <a:prstGeom prst="rect">
            <a:avLst/>
          </a:prstGeom>
          <a:noFill/>
        </p:spPr>
      </p:pic>
    </p:spTree>
    <p:extLst>
      <p:ext uri="{BB962C8B-B14F-4D97-AF65-F5344CB8AC3E}">
        <p14:creationId xmlns:p14="http://schemas.microsoft.com/office/powerpoint/2010/main" val="588039530"/>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23263</TotalTime>
  <Words>3092</Words>
  <Application>Microsoft Macintosh PowerPoint</Application>
  <PresentationFormat>On-screen Show (4:3)</PresentationFormat>
  <Paragraphs>806</Paragraphs>
  <Slides>78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Cambria Math</vt:lpstr>
      <vt:lpstr>Georgia</vt:lpstr>
      <vt:lpstr>Trebuchet MS</vt:lpstr>
      <vt:lpstr>Slipstream</vt:lpstr>
      <vt:lpstr>Chapter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456</cp:revision>
  <cp:lastPrinted>2016-01-27T14:38:04Z</cp:lastPrinted>
  <dcterms:created xsi:type="dcterms:W3CDTF">2016-01-06T15:48:15Z</dcterms:created>
  <dcterms:modified xsi:type="dcterms:W3CDTF">2018-04-06T12:53:39Z</dcterms:modified>
</cp:coreProperties>
</file>